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0"/>
  </p:notesMasterIdLst>
  <p:sldIdLst>
    <p:sldId id="256" r:id="rId2"/>
    <p:sldId id="327" r:id="rId3"/>
    <p:sldId id="352" r:id="rId4"/>
    <p:sldId id="353" r:id="rId5"/>
    <p:sldId id="338" r:id="rId6"/>
    <p:sldId id="354" r:id="rId7"/>
    <p:sldId id="355" r:id="rId8"/>
    <p:sldId id="356" r:id="rId9"/>
    <p:sldId id="357" r:id="rId10"/>
    <p:sldId id="347" r:id="rId11"/>
    <p:sldId id="358" r:id="rId12"/>
    <p:sldId id="359" r:id="rId13"/>
    <p:sldId id="341" r:id="rId14"/>
    <p:sldId id="351" r:id="rId15"/>
    <p:sldId id="350" r:id="rId16"/>
    <p:sldId id="360" r:id="rId17"/>
    <p:sldId id="346" r:id="rId18"/>
    <p:sldId id="348" r:id="rId19"/>
    <p:sldId id="345" r:id="rId20"/>
    <p:sldId id="333" r:id="rId21"/>
    <p:sldId id="349" r:id="rId22"/>
    <p:sldId id="328" r:id="rId23"/>
    <p:sldId id="329" r:id="rId24"/>
    <p:sldId id="343" r:id="rId25"/>
    <p:sldId id="340" r:id="rId26"/>
    <p:sldId id="339" r:id="rId27"/>
    <p:sldId id="344" r:id="rId28"/>
    <p:sldId id="297" r:id="rId29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710" userDrawn="1">
          <p15:clr>
            <a:srgbClr val="A4A3A4"/>
          </p15:clr>
        </p15:guide>
        <p15:guide id="4" orient="horz" pos="1548" userDrawn="1">
          <p15:clr>
            <a:srgbClr val="A4A3A4"/>
          </p15:clr>
        </p15:guide>
        <p15:guide id="5" pos="574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 HeonCheol(신헌철)" initials="SH" lastIdx="1" clrIdx="0">
    <p:extLst>
      <p:ext uri="{19B8F6BF-5375-455C-9EA6-DF929625EA0E}">
        <p15:presenceInfo xmlns:p15="http://schemas.microsoft.com/office/powerpoint/2012/main" userId="S::Heoncheol.shin@yokogawa.com::12f08dfd-dcd8-4cc9-bb78-b4b004ead45c" providerId="AD"/>
      </p:ext>
    </p:extLst>
  </p:cmAuthor>
  <p:cmAuthor id="2" name="Noh, YoungGu(younggu.noh@yokogawa.com)" initials="NY" lastIdx="1" clrIdx="1">
    <p:extLst>
      <p:ext uri="{19B8F6BF-5375-455C-9EA6-DF929625EA0E}">
        <p15:presenceInfo xmlns:p15="http://schemas.microsoft.com/office/powerpoint/2012/main" userId="S::Younggu.Noh@yokogawa.com::6fc8b7fa-9241-4b6f-8976-84f0e560d9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A2D"/>
    <a:srgbClr val="95A0A4"/>
    <a:srgbClr val="CA4546"/>
    <a:srgbClr val="B60805"/>
    <a:srgbClr val="C2C2C2"/>
    <a:srgbClr val="00316C"/>
    <a:srgbClr val="E6E6E6"/>
    <a:srgbClr val="8E9393"/>
    <a:srgbClr val="8E93AE"/>
    <a:srgbClr val="5F3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0048" autoAdjust="0"/>
  </p:normalViewPr>
  <p:slideViewPr>
    <p:cSldViewPr snapToGrid="0">
      <p:cViewPr varScale="1">
        <p:scale>
          <a:sx n="90" d="100"/>
          <a:sy n="90" d="100"/>
        </p:scale>
        <p:origin x="1716" y="90"/>
      </p:cViewPr>
      <p:guideLst>
        <p:guide orient="horz" pos="2160"/>
        <p:guide pos="3863"/>
        <p:guide pos="710"/>
        <p:guide orient="horz" pos="1548"/>
        <p:guide pos="57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2025/2/10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44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</a:t>
            </a:r>
            <a:r>
              <a:rPr lang="en-US" altLang="ko-KR" dirty="0"/>
              <a:t>EPR</a:t>
            </a:r>
            <a:r>
              <a:rPr lang="ko-KR" altLang="en-US" dirty="0"/>
              <a:t>을 시험하기 위한 </a:t>
            </a:r>
            <a:r>
              <a:rPr lang="en-US" altLang="ko-KR" dirty="0"/>
              <a:t>DL950</a:t>
            </a:r>
            <a:r>
              <a:rPr lang="ko-KR" altLang="en-US" dirty="0"/>
              <a:t> 솔루션입니다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This is DL950 solution for EPR Test.</a:t>
            </a:r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en-US" altLang="ko-KR" dirty="0"/>
              <a:t>DUT</a:t>
            </a:r>
            <a:r>
              <a:rPr lang="ko-KR" altLang="en-US" dirty="0"/>
              <a:t> 시험을 위해 적합한 장치로 </a:t>
            </a:r>
            <a:r>
              <a:rPr lang="en-US" altLang="ko-KR" dirty="0"/>
              <a:t>DL950</a:t>
            </a:r>
            <a:r>
              <a:rPr lang="ko-KR" altLang="en-US" dirty="0"/>
              <a:t>을 선택했다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 know, we used our product dl950 for testing DUT like this.</a:t>
            </a:r>
          </a:p>
          <a:p>
            <a:endParaRPr lang="en-US" altLang="ko-KR" dirty="0"/>
          </a:p>
          <a:p>
            <a:r>
              <a:rPr lang="ko-KR" altLang="en-US" dirty="0"/>
              <a:t>고전압 측정과 절연</a:t>
            </a:r>
            <a:r>
              <a:rPr lang="en-US" altLang="ko-KR" dirty="0"/>
              <a:t>, </a:t>
            </a:r>
            <a:r>
              <a:rPr lang="ko-KR" altLang="en-US" dirty="0"/>
              <a:t>데이터 동기화 등은 </a:t>
            </a:r>
            <a:r>
              <a:rPr lang="en-US" altLang="ko-KR" dirty="0"/>
              <a:t>DL950</a:t>
            </a:r>
            <a:r>
              <a:rPr lang="ko-KR" altLang="en-US" dirty="0"/>
              <a:t>의 강력한 장점이다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DUT</a:t>
            </a:r>
            <a:r>
              <a:rPr lang="ko-KR" altLang="en-US" dirty="0"/>
              <a:t>의 측정포인트는 전압 </a:t>
            </a:r>
            <a:r>
              <a:rPr lang="en-US" altLang="ko-KR" dirty="0"/>
              <a:t>3</a:t>
            </a:r>
            <a:r>
              <a:rPr lang="ko-KR" altLang="en-US" dirty="0"/>
              <a:t>포인트</a:t>
            </a:r>
            <a:r>
              <a:rPr lang="en-US" altLang="ko-KR" dirty="0"/>
              <a:t>, </a:t>
            </a:r>
            <a:r>
              <a:rPr lang="ko-KR" altLang="en-US" dirty="0"/>
              <a:t>전류 </a:t>
            </a:r>
            <a:r>
              <a:rPr lang="en-US" altLang="ko-KR" dirty="0"/>
              <a:t>2</a:t>
            </a:r>
            <a:r>
              <a:rPr lang="ko-KR" altLang="en-US" dirty="0"/>
              <a:t>포인트</a:t>
            </a:r>
            <a:r>
              <a:rPr lang="en-US" altLang="ko-KR" dirty="0"/>
              <a:t> </a:t>
            </a:r>
            <a:r>
              <a:rPr lang="ko-KR" altLang="en-US" dirty="0"/>
              <a:t>그리고 온도 </a:t>
            </a:r>
            <a:r>
              <a:rPr lang="en-US" altLang="ko-KR" dirty="0"/>
              <a:t>1</a:t>
            </a:r>
            <a:r>
              <a:rPr lang="ko-KR" altLang="en-US" dirty="0"/>
              <a:t>포인트 측정이다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There are 3 points for voltage measurement from input output of DUT.</a:t>
            </a:r>
          </a:p>
          <a:p>
            <a:r>
              <a:rPr lang="en-US" altLang="ko-KR" dirty="0"/>
              <a:t>2point are current signals and 1 point is temperature. </a:t>
            </a:r>
          </a:p>
          <a:p>
            <a:endParaRPr lang="en-US" altLang="ko-KR" dirty="0"/>
          </a:p>
          <a:p>
            <a:r>
              <a:rPr lang="ko-KR" altLang="en-US" dirty="0"/>
              <a:t>보시는 바와 같이</a:t>
            </a:r>
            <a:r>
              <a:rPr lang="en-US" altLang="ko-KR" dirty="0"/>
              <a:t>, </a:t>
            </a:r>
            <a:r>
              <a:rPr lang="ko-KR" altLang="en-US" dirty="0"/>
              <a:t>전압측정을 위해 </a:t>
            </a:r>
            <a:r>
              <a:rPr lang="en-US" altLang="ko-KR" dirty="0"/>
              <a:t>720268</a:t>
            </a:r>
            <a:r>
              <a:rPr lang="ko-KR" altLang="en-US" dirty="0"/>
              <a:t> 모듈을 사용하였고</a:t>
            </a:r>
            <a:r>
              <a:rPr lang="en-US" altLang="ko-KR" dirty="0"/>
              <a:t>, </a:t>
            </a:r>
            <a:r>
              <a:rPr lang="ko-KR" altLang="en-US" dirty="0"/>
              <a:t>전류측정을 위해 </a:t>
            </a:r>
            <a:r>
              <a:rPr lang="en-US" altLang="ko-KR" dirty="0"/>
              <a:t>701251 </a:t>
            </a:r>
            <a:r>
              <a:rPr lang="ko-KR" altLang="en-US" dirty="0"/>
              <a:t>그리고 온도측정을 위해 </a:t>
            </a:r>
            <a:r>
              <a:rPr lang="en-US" altLang="ko-KR" dirty="0"/>
              <a:t>701265 </a:t>
            </a:r>
            <a:r>
              <a:rPr lang="ko-KR" altLang="en-US" dirty="0"/>
              <a:t>등으로 구성하였다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consist of several modules such as 720268 module for voltage measurement, 701251 for current measurement and 701265 for temperature measurement. </a:t>
            </a:r>
          </a:p>
          <a:p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800V</a:t>
            </a:r>
            <a:r>
              <a:rPr lang="ko-KR" altLang="en-US" dirty="0"/>
              <a:t>의 고전압 측정을 해야만 했다</a:t>
            </a:r>
            <a:r>
              <a:rPr lang="en-US" altLang="ko-KR" dirty="0"/>
              <a:t>. </a:t>
            </a:r>
            <a:r>
              <a:rPr lang="ko-KR" altLang="en-US" dirty="0"/>
              <a:t>고전압 채널은 두 포인트 이상이었고 채널간 절연이 필요하였다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그것은 고전압 모듈 </a:t>
            </a:r>
            <a:r>
              <a:rPr lang="en-US" altLang="ko-KR" dirty="0"/>
              <a:t>720268</a:t>
            </a:r>
            <a:r>
              <a:rPr lang="ko-KR" altLang="en-US" dirty="0"/>
              <a:t>으로 커버 가능하였다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여러 개의 모듈을 장착할 수 있는 장점을 가지고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다양한 신호를 핸들링 할 수 있다는 의미이다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전압</a:t>
            </a:r>
            <a:r>
              <a:rPr lang="en-US" altLang="ko-KR" dirty="0"/>
              <a:t>, </a:t>
            </a:r>
            <a:r>
              <a:rPr lang="ko-KR" altLang="en-US" dirty="0"/>
              <a:t>전류</a:t>
            </a:r>
            <a:r>
              <a:rPr lang="en-US" altLang="ko-KR" dirty="0"/>
              <a:t> </a:t>
            </a:r>
            <a:r>
              <a:rPr lang="ko-KR" altLang="en-US" dirty="0"/>
              <a:t>그리고 온도 등의 신호 측정과 향후 측정의 확장성을 고려하여 </a:t>
            </a:r>
            <a:r>
              <a:rPr lang="en-US" altLang="ko-KR" dirty="0"/>
              <a:t>DL950</a:t>
            </a:r>
            <a:r>
              <a:rPr lang="ko-KR" altLang="en-US" dirty="0"/>
              <a:t>을 제안하였다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Especially, we should handle the high voltage about 800V. We should provide the isolation solution. 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We had a solution that we could use our product 720268. That was the isolation solution.</a:t>
            </a:r>
            <a:endParaRPr lang="en-US" altLang="ko-KR" dirty="0"/>
          </a:p>
          <a:p>
            <a:r>
              <a:rPr lang="en-US" altLang="ko-KR" dirty="0"/>
              <a:t>8 slot Dl950 has enough specification to collect all these signal. </a:t>
            </a:r>
          </a:p>
          <a:p>
            <a:r>
              <a:rPr lang="en-US" altLang="ko-KR" dirty="0"/>
              <a:t>We could decide to provide the dl950.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57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 시간동안 시험은 진행되었다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동안 안정된 데이터 확보는 필수였다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나는 </a:t>
            </a:r>
            <a:r>
              <a:rPr lang="ko-KR" altLang="en-US" dirty="0" err="1"/>
              <a:t>노멀트리거</a:t>
            </a:r>
            <a:r>
              <a:rPr lang="ko-KR" altLang="en-US" dirty="0"/>
              <a:t> 모드를 사용하여 모든 신호를 측정하였다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We choose the normal mode trigger and use the level trigger method to get all signals.</a:t>
            </a:r>
          </a:p>
          <a:p>
            <a:endParaRPr lang="en-US" altLang="ko-KR" dirty="0"/>
          </a:p>
          <a:p>
            <a:r>
              <a:rPr lang="en-US" altLang="ko-KR" dirty="0"/>
              <a:t>DUT</a:t>
            </a:r>
            <a:r>
              <a:rPr lang="ko-KR" altLang="en-US" dirty="0"/>
              <a:t>는 입력과 출력단의 신호 크기가 달랐다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have different signal level from the input and output signal. </a:t>
            </a:r>
          </a:p>
          <a:p>
            <a:endParaRPr lang="en-US" altLang="ko-KR" dirty="0"/>
          </a:p>
          <a:p>
            <a:r>
              <a:rPr lang="ko-KR" altLang="en-US" dirty="0"/>
              <a:t>각 채널별로 </a:t>
            </a:r>
            <a:r>
              <a:rPr lang="ko-KR" altLang="en-US" dirty="0" err="1"/>
              <a:t>수직축</a:t>
            </a:r>
            <a:r>
              <a:rPr lang="ko-KR" altLang="en-US" dirty="0"/>
              <a:t> 간격을 다르게 세팅하였다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We set the vertical division differently in each channel.</a:t>
            </a:r>
          </a:p>
          <a:p>
            <a:endParaRPr lang="en-US" altLang="ko-KR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또한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시간 </a:t>
            </a:r>
            <a:r>
              <a:rPr lang="ko-KR" alt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간겨과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Record Length 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그리고 측정 아이템 등을 각 시험 모드 별로 다르게 구성하였다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Also, we had the setting values differently such as time division, record length and measure items. </a:t>
            </a:r>
          </a:p>
          <a:p>
            <a:endParaRPr lang="en-US" altLang="ko-KR" dirty="0"/>
          </a:p>
          <a:p>
            <a:r>
              <a:rPr lang="ko-KR" altLang="en-US" dirty="0"/>
              <a:t>그들은 현대 </a:t>
            </a:r>
            <a:r>
              <a:rPr lang="en-US" altLang="ko-KR" dirty="0"/>
              <a:t>ES </a:t>
            </a:r>
            <a:r>
              <a:rPr lang="ko-KR" altLang="en-US" dirty="0"/>
              <a:t>규격 시험을 요구하였다</a:t>
            </a:r>
            <a:r>
              <a:rPr lang="en-US" altLang="ko-KR" dirty="0"/>
              <a:t>.  </a:t>
            </a:r>
            <a:r>
              <a:rPr lang="ko-KR" altLang="en-US" dirty="0"/>
              <a:t>이것은 현대 </a:t>
            </a:r>
            <a:r>
              <a:rPr lang="en-US" altLang="ko-KR" dirty="0"/>
              <a:t>ES </a:t>
            </a:r>
            <a:r>
              <a:rPr lang="ko-KR" altLang="en-US" dirty="0"/>
              <a:t>규격 시험 중 하나의 시험 절차이다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챔버 온도를 변화 시켜가면서 </a:t>
            </a:r>
            <a:r>
              <a:rPr lang="en-US" altLang="ko-KR" dirty="0"/>
              <a:t>Relay </a:t>
            </a:r>
            <a:r>
              <a:rPr lang="ko-KR" altLang="en-US" dirty="0"/>
              <a:t>작동을 </a:t>
            </a:r>
            <a:r>
              <a:rPr lang="en-US" altLang="ko-KR" dirty="0"/>
              <a:t>ON/OFF </a:t>
            </a:r>
            <a:r>
              <a:rPr lang="ko-KR" altLang="en-US" dirty="0"/>
              <a:t>하는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request the test method Hyundai ES like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process.</a:t>
            </a:r>
            <a:r>
              <a:rPr lang="ko-KR" altLang="en-US" dirty="0"/>
              <a:t> </a:t>
            </a:r>
            <a:r>
              <a:rPr lang="en-US" altLang="ko-KR" dirty="0"/>
              <a:t>Relay should be operated in the red line and relay off in the blue line.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Relay</a:t>
            </a:r>
            <a:r>
              <a:rPr lang="ko-KR" altLang="en-US" dirty="0"/>
              <a:t>는 챔버 내부에 위치합니다</a:t>
            </a:r>
            <a:r>
              <a:rPr lang="en-US" altLang="ko-KR" dirty="0"/>
              <a:t>. DUT</a:t>
            </a:r>
            <a:r>
              <a:rPr lang="ko-KR" altLang="en-US" dirty="0"/>
              <a:t>의 내구시험</a:t>
            </a:r>
            <a:r>
              <a:rPr lang="en-US" altLang="ko-KR" dirty="0"/>
              <a:t>, </a:t>
            </a:r>
            <a:r>
              <a:rPr lang="ko-KR" altLang="en-US" dirty="0"/>
              <a:t>환경시험 그리고 </a:t>
            </a:r>
            <a:r>
              <a:rPr lang="ko-KR" altLang="en-US" dirty="0" err="1"/>
              <a:t>메카니컬</a:t>
            </a:r>
            <a:r>
              <a:rPr lang="ko-KR" altLang="en-US" dirty="0"/>
              <a:t> 시험 등을 수행합니다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Relay is placed in the chamber to do the ES test like durability, environment, mechanical reliability. </a:t>
            </a:r>
          </a:p>
          <a:p>
            <a:endParaRPr lang="en-US" altLang="ko-KR" dirty="0"/>
          </a:p>
          <a:p>
            <a:r>
              <a:rPr lang="ko-KR" altLang="en-US" dirty="0"/>
              <a:t>챔버는 </a:t>
            </a:r>
            <a:r>
              <a:rPr lang="en-US" altLang="ko-KR" dirty="0"/>
              <a:t>-40</a:t>
            </a:r>
            <a:r>
              <a:rPr lang="ko-KR" altLang="en-US" dirty="0"/>
              <a:t>도에서 </a:t>
            </a:r>
            <a:r>
              <a:rPr lang="en-US" altLang="ko-KR" dirty="0"/>
              <a:t>60</a:t>
            </a:r>
            <a:r>
              <a:rPr lang="ko-KR" altLang="en-US" dirty="0"/>
              <a:t>도 사이사이클링 동작을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Chamber is operating cycling mode with changing the temperature -40degree to 60degree.  </a:t>
            </a:r>
          </a:p>
          <a:p>
            <a:endParaRPr lang="en-US" altLang="ko-KR" dirty="0"/>
          </a:p>
          <a:p>
            <a:r>
              <a:rPr lang="ko-KR" altLang="en-US" dirty="0"/>
              <a:t>이것은 단순히 </a:t>
            </a:r>
            <a:r>
              <a:rPr lang="en-US" altLang="ko-KR" dirty="0"/>
              <a:t>ES</a:t>
            </a:r>
            <a:r>
              <a:rPr lang="ko-KR" altLang="en-US" dirty="0"/>
              <a:t>시험 중 하나입니다</a:t>
            </a:r>
            <a:r>
              <a:rPr lang="en-US" altLang="ko-KR" dirty="0"/>
              <a:t>. </a:t>
            </a:r>
            <a:r>
              <a:rPr lang="ko-KR" altLang="en-US" dirty="0"/>
              <a:t>샘플의 </a:t>
            </a:r>
            <a:r>
              <a:rPr lang="ko-KR" altLang="en-US" dirty="0" err="1"/>
              <a:t>메카니컬</a:t>
            </a:r>
            <a:r>
              <a:rPr lang="ko-KR" altLang="en-US" dirty="0"/>
              <a:t> 시험을 위해 다른 챔버를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This is just one of them for ES test. To test the mechanical vibration of the sample, they used a mechanical chamber.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트리거를 준비합니다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Dl950 is waiting the trigger signal for the data what they need.</a:t>
            </a:r>
          </a:p>
          <a:p>
            <a:r>
              <a:rPr lang="en-US" altLang="ko-KR" dirty="0"/>
              <a:t>We did set the dl950 to get the triggered data like this.</a:t>
            </a:r>
          </a:p>
          <a:p>
            <a:r>
              <a:rPr lang="ko-KR" altLang="en-US" dirty="0"/>
              <a:t>이런 커맨드가 전송됩니다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There are command more handling dl950. </a:t>
            </a:r>
          </a:p>
          <a:p>
            <a:r>
              <a:rPr lang="ko-KR" altLang="en-US" dirty="0"/>
              <a:t>파워장치를 사용하여 릴레이가 구동되면 </a:t>
            </a:r>
            <a:r>
              <a:rPr lang="ko-KR" altLang="en-US" dirty="0" err="1"/>
              <a:t>트리거된</a:t>
            </a:r>
            <a:r>
              <a:rPr lang="ko-KR" altLang="en-US" dirty="0"/>
              <a:t> 신호들을 수집할 수 있습니다</a:t>
            </a:r>
            <a:r>
              <a:rPr lang="en-US" altLang="ko-KR" dirty="0"/>
              <a:t>. PC</a:t>
            </a:r>
            <a:r>
              <a:rPr lang="ko-KR" altLang="en-US" dirty="0"/>
              <a:t>는 전송 받은 데이터로 </a:t>
            </a:r>
            <a:r>
              <a:rPr lang="en-US" altLang="ko-KR" dirty="0"/>
              <a:t>ES </a:t>
            </a:r>
            <a:r>
              <a:rPr lang="ko-KR" altLang="en-US" dirty="0"/>
              <a:t>규격시험을 수행합니다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Set the dl950 and then get the signal and then received the data and then process the data on the PC application.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0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나의 프로젝트에서 </a:t>
            </a:r>
            <a:r>
              <a:rPr lang="en-US" altLang="ko-KR" dirty="0"/>
              <a:t>DL950</a:t>
            </a:r>
            <a:r>
              <a:rPr lang="ko-KR" altLang="en-US" dirty="0"/>
              <a:t>은 총 </a:t>
            </a:r>
            <a:r>
              <a:rPr lang="en-US" altLang="ko-KR" dirty="0"/>
              <a:t>3</a:t>
            </a:r>
            <a:r>
              <a:rPr lang="ko-KR" altLang="en-US" dirty="0"/>
              <a:t>대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보시는 것은</a:t>
            </a:r>
            <a:r>
              <a:rPr lang="en-US" altLang="ko-KR" dirty="0"/>
              <a:t>, </a:t>
            </a:r>
            <a:r>
              <a:rPr lang="ko-KR" altLang="en-US" dirty="0" err="1"/>
              <a:t>메카니컬</a:t>
            </a:r>
            <a:r>
              <a:rPr lang="ko-KR" altLang="en-US" dirty="0"/>
              <a:t> 환경 시험기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</a:t>
            </a:r>
            <a:r>
              <a:rPr lang="ko-KR" altLang="en-US" dirty="0" err="1"/>
              <a:t>랙시스템에</a:t>
            </a:r>
            <a:r>
              <a:rPr lang="ko-KR" altLang="en-US" dirty="0"/>
              <a:t> 통합되었습니다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DL950</a:t>
            </a:r>
            <a:r>
              <a:rPr lang="ko-KR" altLang="en-US" dirty="0"/>
              <a:t>의 데이터는 </a:t>
            </a:r>
            <a:r>
              <a:rPr lang="en-US" altLang="ko-KR" dirty="0"/>
              <a:t>PC</a:t>
            </a:r>
            <a:r>
              <a:rPr lang="ko-KR" altLang="en-US" dirty="0"/>
              <a:t>로 전송되어 </a:t>
            </a:r>
            <a:r>
              <a:rPr lang="en-US" altLang="ko-KR" dirty="0"/>
              <a:t>ES</a:t>
            </a:r>
            <a:r>
              <a:rPr lang="ko-KR" altLang="en-US" dirty="0"/>
              <a:t>규격시험을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 장비 한대 당</a:t>
            </a:r>
            <a:r>
              <a:rPr lang="en-US" altLang="ko-KR" dirty="0"/>
              <a:t>, </a:t>
            </a:r>
            <a:r>
              <a:rPr lang="ko-KR" altLang="en-US" dirty="0"/>
              <a:t>전압 모듈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전류모듈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그리고 온도 모듈 </a:t>
            </a:r>
            <a:r>
              <a:rPr lang="en-US" altLang="ko-KR" dirty="0"/>
              <a:t>2</a:t>
            </a:r>
            <a:r>
              <a:rPr lang="ko-KR" altLang="en-US" dirty="0"/>
              <a:t>개가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전류 </a:t>
            </a:r>
            <a:r>
              <a:rPr lang="ko-KR" altLang="en-US" dirty="0" err="1"/>
              <a:t>프로브로</a:t>
            </a:r>
            <a:r>
              <a:rPr lang="ko-KR" altLang="en-US" dirty="0"/>
              <a:t> </a:t>
            </a:r>
            <a:r>
              <a:rPr lang="en-US" altLang="ko-KR" dirty="0"/>
              <a:t>702916</a:t>
            </a:r>
            <a:r>
              <a:rPr lang="ko-KR" altLang="en-US" dirty="0"/>
              <a:t>이 사용되었습니다</a:t>
            </a:r>
            <a:r>
              <a:rPr lang="en-US" altLang="ko-KR" dirty="0"/>
              <a:t>. 0.5A, 5A, 30A </a:t>
            </a:r>
            <a:r>
              <a:rPr lang="ko-KR" altLang="en-US" dirty="0"/>
              <a:t>스케일로 변경하여 </a:t>
            </a:r>
            <a:r>
              <a:rPr lang="en-US" altLang="ko-KR" dirty="0"/>
              <a:t>DUT </a:t>
            </a:r>
            <a:r>
              <a:rPr lang="ko-KR" altLang="en-US" dirty="0"/>
              <a:t>전류 값을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312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내구시험 장비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내구시험 장비는 </a:t>
            </a:r>
            <a:r>
              <a:rPr lang="en-US" altLang="ko-KR" dirty="0"/>
              <a:t>6</a:t>
            </a:r>
            <a:r>
              <a:rPr lang="ko-KR" altLang="en-US" dirty="0"/>
              <a:t>개 채널을 </a:t>
            </a:r>
            <a:r>
              <a:rPr lang="ko-KR" altLang="en-US" dirty="0" err="1"/>
              <a:t>스위칭하여</a:t>
            </a:r>
            <a:r>
              <a:rPr lang="ko-KR" altLang="en-US" dirty="0"/>
              <a:t> 동작합니다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온도모듈은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개를 사용하여 </a:t>
            </a:r>
            <a:r>
              <a:rPr lang="en-US" altLang="ko-KR" dirty="0"/>
              <a:t>6</a:t>
            </a:r>
            <a:r>
              <a:rPr lang="ko-KR" altLang="en-US" dirty="0"/>
              <a:t>개 샘플에 개별적으로 장착됩니다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전압모듈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전류 모듈 </a:t>
            </a:r>
            <a:r>
              <a:rPr lang="en-US" altLang="ko-KR" dirty="0"/>
              <a:t>1</a:t>
            </a:r>
            <a:r>
              <a:rPr lang="ko-KR" altLang="en-US" dirty="0"/>
              <a:t>개를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시험 항목 중</a:t>
            </a:r>
            <a:r>
              <a:rPr lang="en-US" altLang="ko-KR" dirty="0"/>
              <a:t> 80A CC Mode </a:t>
            </a:r>
            <a:r>
              <a:rPr lang="ko-KR" altLang="en-US" dirty="0"/>
              <a:t>시험이 있습니다</a:t>
            </a:r>
            <a:r>
              <a:rPr lang="en-US" altLang="ko-KR" dirty="0"/>
              <a:t>. </a:t>
            </a:r>
            <a:r>
              <a:rPr lang="ko-KR" altLang="en-US" dirty="0"/>
              <a:t>이를 대응하기 위해 </a:t>
            </a:r>
            <a:r>
              <a:rPr lang="en-US" altLang="ko-KR" dirty="0"/>
              <a:t>701930 </a:t>
            </a:r>
            <a:r>
              <a:rPr lang="ko-KR" altLang="en-US" dirty="0" err="1"/>
              <a:t>전류프로브를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48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개발이 완료되고 납품을 위해 </a:t>
            </a:r>
            <a:r>
              <a:rPr lang="ko-KR" altLang="en-US" dirty="0" err="1"/>
              <a:t>패킹된</a:t>
            </a:r>
            <a:r>
              <a:rPr lang="ko-KR" altLang="en-US" dirty="0"/>
              <a:t>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개발과정에서 많은 샘플들이 파괴되었습니다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릴레이를 제대로 핸들링 하지 못해서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파워장치도 예외는 아니었습니다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결선의 오류로 여러 번 시행착오가 발생하였습니다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095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고객사 </a:t>
            </a:r>
            <a:r>
              <a:rPr lang="en-US" altLang="ko-KR" dirty="0" err="1"/>
              <a:t>Woojin</a:t>
            </a:r>
            <a:r>
              <a:rPr lang="en-US" altLang="ko-KR" dirty="0"/>
              <a:t> </a:t>
            </a:r>
            <a:r>
              <a:rPr lang="ko-KR" altLang="en-US" dirty="0"/>
              <a:t>공업에 설치된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연구실은 챔버와 통합시스템으로 가득 차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우리에게는 </a:t>
            </a:r>
            <a:r>
              <a:rPr lang="en-US" altLang="ko-KR" dirty="0"/>
              <a:t>DL950</a:t>
            </a:r>
            <a:r>
              <a:rPr lang="ko-KR" altLang="en-US" dirty="0"/>
              <a:t>으로 통합된 솔루션을 새롭게 선보일 수 있는 기회였습니다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장시간 동안 안정된 데이터 처리와 재현성은 고객에게 깊은 신뢰로 다가 설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곧 마케팅의 효과로 이어질 수 있을 것이라 예상합니다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준비해온 영상을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49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T&amp;M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노이즈 대응 및 절연 가능 하고 </a:t>
            </a:r>
          </a:p>
          <a:p>
            <a:r>
              <a:rPr lang="en-US" altLang="ko-KR" dirty="0"/>
              <a:t>NI DAQ </a:t>
            </a:r>
            <a:r>
              <a:rPr lang="ko-KR" altLang="en-US" dirty="0"/>
              <a:t>제품들을 대체 하여 앞으로 개발 할 </a:t>
            </a:r>
            <a:r>
              <a:rPr lang="en-US" altLang="ko-KR" dirty="0"/>
              <a:t>SYSTEM</a:t>
            </a:r>
            <a:r>
              <a:rPr lang="ko-KR" altLang="en-US" dirty="0"/>
              <a:t>용으로 사용 예상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6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영업쪽에서</a:t>
            </a:r>
            <a:r>
              <a:rPr lang="ko-KR" altLang="en-US" dirty="0"/>
              <a:t> 진행 검토 중인 </a:t>
            </a:r>
            <a:r>
              <a:rPr lang="en-US" altLang="ko-KR" dirty="0"/>
              <a:t>JOB</a:t>
            </a:r>
            <a:r>
              <a:rPr lang="ko-KR" altLang="en-US" dirty="0"/>
              <a:t>들은 다음과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삼성</a:t>
            </a:r>
            <a:r>
              <a:rPr lang="en-US" altLang="ko-KR" dirty="0"/>
              <a:t>: </a:t>
            </a:r>
            <a:r>
              <a:rPr lang="ko-KR" altLang="en-US" dirty="0"/>
              <a:t>전류채널 </a:t>
            </a:r>
            <a:r>
              <a:rPr lang="en-US" altLang="ko-KR" dirty="0"/>
              <a:t>48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전류용량 수 </a:t>
            </a:r>
            <a:r>
              <a:rPr lang="en-US" altLang="ko-KR" dirty="0"/>
              <a:t>A</a:t>
            </a:r>
            <a:r>
              <a:rPr lang="ko-KR" altLang="en-US" dirty="0"/>
              <a:t>급</a:t>
            </a:r>
            <a:r>
              <a:rPr lang="en-US" altLang="ko-KR" dirty="0"/>
              <a:t>), DL950</a:t>
            </a:r>
            <a:r>
              <a:rPr lang="ko-KR" altLang="en-US" dirty="0"/>
              <a:t>은 보유중이고 모듈을 추가해서 구축</a:t>
            </a:r>
            <a:r>
              <a:rPr lang="en-US" altLang="ko-KR" dirty="0"/>
              <a:t>(</a:t>
            </a:r>
            <a:r>
              <a:rPr lang="ko-KR" altLang="en-US" dirty="0"/>
              <a:t>시스템 제안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반도체 완성테스트</a:t>
            </a:r>
            <a:r>
              <a:rPr lang="en-US" altLang="ko-KR" dirty="0"/>
              <a:t>(</a:t>
            </a:r>
            <a:r>
              <a:rPr lang="ko-KR" altLang="en-US" dirty="0" err="1"/>
              <a:t>루핑테스트</a:t>
            </a:r>
            <a:r>
              <a:rPr lang="en-US" altLang="ko-KR" dirty="0"/>
              <a:t>) 2</a:t>
            </a:r>
            <a:r>
              <a:rPr lang="ko-KR" altLang="en-US" dirty="0"/>
              <a:t>일정도 테스트</a:t>
            </a:r>
            <a:r>
              <a:rPr lang="en-US" altLang="ko-KR" dirty="0"/>
              <a:t>, </a:t>
            </a:r>
            <a:r>
              <a:rPr lang="ko-KR" altLang="en-US" dirty="0"/>
              <a:t>오실로스코프로 대응 불가 </a:t>
            </a:r>
            <a:r>
              <a:rPr lang="en-US" altLang="ko-KR" dirty="0"/>
              <a:t>DAQ </a:t>
            </a:r>
            <a:r>
              <a:rPr lang="ko-KR" altLang="en-US" dirty="0"/>
              <a:t>필요해서 </a:t>
            </a:r>
            <a:r>
              <a:rPr lang="en-US" altLang="ko-KR" dirty="0"/>
              <a:t>DL950 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포스코 전기품질모니터링</a:t>
            </a:r>
            <a:r>
              <a:rPr lang="en-US" altLang="ko-KR" dirty="0"/>
              <a:t>(</a:t>
            </a:r>
            <a:r>
              <a:rPr lang="ko-KR" altLang="en-US" dirty="0"/>
              <a:t>전압</a:t>
            </a:r>
            <a:r>
              <a:rPr lang="en-US" altLang="ko-KR" dirty="0"/>
              <a:t>/</a:t>
            </a:r>
            <a:r>
              <a:rPr lang="ko-KR" altLang="en-US" dirty="0"/>
              <a:t>전류</a:t>
            </a:r>
            <a:r>
              <a:rPr lang="en-US" altLang="ko-KR" dirty="0"/>
              <a:t>/</a:t>
            </a:r>
            <a:r>
              <a:rPr lang="ko-KR" altLang="en-US" dirty="0"/>
              <a:t>주파수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계양전기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영업사원들이 현재 진행중이 </a:t>
            </a:r>
            <a:r>
              <a:rPr lang="en-US" altLang="ko-KR" dirty="0"/>
              <a:t>JOB</a:t>
            </a:r>
            <a:r>
              <a:rPr lang="ko-KR" altLang="en-US" dirty="0"/>
              <a:t>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444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물리층</a:t>
            </a:r>
            <a:r>
              <a:rPr lang="ko-KR" altLang="en-US" dirty="0"/>
              <a:t> 분석 기능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: </a:t>
            </a:r>
            <a:r>
              <a:rPr lang="ko-KR" altLang="en-US" dirty="0"/>
              <a:t>오실로스코프의 </a:t>
            </a:r>
            <a:r>
              <a:rPr lang="en-US" altLang="ko-KR" dirty="0"/>
              <a:t>CAN/CANFD </a:t>
            </a:r>
            <a:r>
              <a:rPr lang="ko-KR" altLang="en-US" dirty="0"/>
              <a:t>분석 기능처럼 </a:t>
            </a:r>
            <a:r>
              <a:rPr lang="en-US" altLang="ko-KR" dirty="0"/>
              <a:t>DL950</a:t>
            </a:r>
            <a:r>
              <a:rPr lang="ko-KR" altLang="en-US" dirty="0"/>
              <a:t>에서도 </a:t>
            </a:r>
            <a:r>
              <a:rPr lang="ko-KR" altLang="en-US" dirty="0" err="1"/>
              <a:t>물리층</a:t>
            </a:r>
            <a:r>
              <a:rPr lang="ko-KR" altLang="en-US" dirty="0"/>
              <a:t> 분석이 되어야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판매에 영향을 미친다</a:t>
            </a:r>
            <a:r>
              <a:rPr lang="en-US" altLang="ko-KR" dirty="0"/>
              <a:t>?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내장 프린터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과거 </a:t>
            </a:r>
            <a:r>
              <a:rPr lang="ko-KR" altLang="en-US" dirty="0" err="1"/>
              <a:t>스코프코더에는</a:t>
            </a:r>
            <a:r>
              <a:rPr lang="ko-KR" altLang="en-US" dirty="0"/>
              <a:t> 프린터가 내장되어 있어서</a:t>
            </a:r>
            <a:r>
              <a:rPr lang="en-US" altLang="ko-KR" dirty="0"/>
              <a:t>, </a:t>
            </a:r>
            <a:r>
              <a:rPr lang="ko-KR" altLang="en-US" dirty="0"/>
              <a:t>현장에서 측정 후 바로 종이로 프린트하여 측정 내용을 확인할 수 있었다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지금은 내장 프린터가 없어진 관계로</a:t>
            </a:r>
            <a:r>
              <a:rPr lang="en-US" altLang="ko-KR" dirty="0"/>
              <a:t>, </a:t>
            </a:r>
            <a:r>
              <a:rPr lang="ko-KR" altLang="en-US" dirty="0"/>
              <a:t>현장에서 바로 확인이 어렵다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특히 현대중공업에서는 현장에서 종이로 확인하였는데</a:t>
            </a:r>
            <a:r>
              <a:rPr lang="en-US" altLang="ko-KR" dirty="0"/>
              <a:t>, DL950</a:t>
            </a:r>
            <a:r>
              <a:rPr lang="ko-KR" altLang="en-US" dirty="0"/>
              <a:t>에는 안되기 때문에</a:t>
            </a:r>
            <a:r>
              <a:rPr lang="en-US" altLang="ko-KR" dirty="0"/>
              <a:t>, </a:t>
            </a:r>
            <a:r>
              <a:rPr lang="ko-KR" altLang="en-US" dirty="0"/>
              <a:t>최근 타사 제품</a:t>
            </a:r>
            <a:r>
              <a:rPr lang="en-US" altLang="ko-KR" dirty="0"/>
              <a:t>(</a:t>
            </a:r>
            <a:r>
              <a:rPr lang="ko-KR" altLang="en-US" dirty="0" err="1"/>
              <a:t>히오키</a:t>
            </a:r>
            <a:r>
              <a:rPr lang="en-US" altLang="ko-KR" dirty="0"/>
              <a:t>)</a:t>
            </a:r>
            <a:r>
              <a:rPr lang="ko-KR" altLang="en-US" dirty="0"/>
              <a:t>으로 구매하였다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외장형 프린터 드라이버를 설치하여 사용할 수 있도록 해주시면 좋겠습니다</a:t>
            </a:r>
            <a:r>
              <a:rPr lang="en-US" altLang="ko-KR" dirty="0"/>
              <a:t>. (OTDR </a:t>
            </a:r>
            <a:r>
              <a:rPr lang="ko-KR" altLang="en-US" dirty="0"/>
              <a:t>처럼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 WT1800R </a:t>
            </a:r>
            <a:r>
              <a:rPr lang="ko-KR" altLang="en-US" dirty="0"/>
              <a:t>프린터기능이 없어서 불편하다</a:t>
            </a:r>
            <a:r>
              <a:rPr lang="en-US" altLang="ko-KR" dirty="0"/>
              <a:t>. (</a:t>
            </a:r>
            <a:r>
              <a:rPr lang="ko-KR" altLang="en-US" dirty="0"/>
              <a:t>동일한 요구가 있다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 err="1"/>
              <a:t>메인터넌스</a:t>
            </a:r>
            <a:r>
              <a:rPr lang="ko-KR" altLang="en-US" sz="1200" dirty="0"/>
              <a:t> 시장에서 </a:t>
            </a:r>
            <a:r>
              <a:rPr lang="en-US" altLang="ko-KR" sz="1200" dirty="0"/>
              <a:t>DL950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팔수</a:t>
            </a:r>
            <a:r>
              <a:rPr lang="ko-KR" altLang="en-US" sz="1200" dirty="0"/>
              <a:t> 있는 시장 사이즈가 더 크다</a:t>
            </a:r>
            <a:r>
              <a:rPr lang="en-US" altLang="ko-KR" sz="1200" dirty="0"/>
              <a:t>. 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/>
              <a:t>하지만 프린터의 부재로 시장을 놓치고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심플하게 설정하고 출력할 수 있는 프린터 기능이 필요하다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무게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너무 무거워서 현장으로의 이동이 어렵다</a:t>
            </a:r>
            <a:r>
              <a:rPr lang="en-US" altLang="ko-KR" dirty="0"/>
              <a:t>. (</a:t>
            </a:r>
            <a:r>
              <a:rPr lang="ko-KR" altLang="en-US" dirty="0"/>
              <a:t>여성 연구원들은 </a:t>
            </a:r>
            <a:r>
              <a:rPr lang="ko-KR" altLang="en-US" dirty="0" err="1"/>
              <a:t>들고다니기</a:t>
            </a:r>
            <a:r>
              <a:rPr lang="ko-KR" altLang="en-US" dirty="0"/>
              <a:t> 무겁다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USB C </a:t>
            </a:r>
            <a:r>
              <a:rPr lang="ko-KR" altLang="en-US" dirty="0"/>
              <a:t>인터페이스 지원</a:t>
            </a:r>
            <a:r>
              <a:rPr lang="en-US" altLang="ko-KR" dirty="0"/>
              <a:t>(</a:t>
            </a:r>
            <a:r>
              <a:rPr lang="ko-KR" altLang="en-US" dirty="0"/>
              <a:t>이지훈 소장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최근에는 </a:t>
            </a:r>
            <a:r>
              <a:rPr lang="en-US" altLang="ko-KR" dirty="0"/>
              <a:t>VGA </a:t>
            </a:r>
            <a:r>
              <a:rPr lang="ko-KR" altLang="en-US" dirty="0"/>
              <a:t>모니터 출력 등을 사용하지 않는다</a:t>
            </a:r>
            <a:r>
              <a:rPr lang="en-US" altLang="ko-KR" dirty="0"/>
              <a:t>. HDMI </a:t>
            </a:r>
            <a:r>
              <a:rPr lang="ko-KR" altLang="en-US" dirty="0"/>
              <a:t>변경 가능</a:t>
            </a:r>
            <a:r>
              <a:rPr lang="en-US" altLang="ko-KR" dirty="0"/>
              <a:t>?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외장 </a:t>
            </a:r>
            <a:r>
              <a:rPr lang="en-US" altLang="ko-KR" dirty="0"/>
              <a:t>HDD </a:t>
            </a:r>
            <a:r>
              <a:rPr lang="ko-KR" altLang="en-US" dirty="0"/>
              <a:t>나 </a:t>
            </a:r>
            <a:r>
              <a:rPr lang="en-US" altLang="ko-KR" dirty="0"/>
              <a:t>SSD </a:t>
            </a:r>
            <a:r>
              <a:rPr lang="ko-KR" altLang="en-US" dirty="0"/>
              <a:t>도 </a:t>
            </a:r>
            <a:r>
              <a:rPr lang="en-US" altLang="ko-KR" dirty="0"/>
              <a:t>USB C </a:t>
            </a:r>
            <a:r>
              <a:rPr lang="ko-KR" altLang="en-US" dirty="0"/>
              <a:t>포트를 많이 사용한다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DL950</a:t>
            </a:r>
            <a:r>
              <a:rPr lang="ko-KR" altLang="en-US" dirty="0"/>
              <a:t>에서도 </a:t>
            </a:r>
            <a:r>
              <a:rPr lang="en-US" altLang="ko-KR" dirty="0"/>
              <a:t>USB C </a:t>
            </a:r>
            <a:r>
              <a:rPr lang="ko-KR" altLang="en-US" dirty="0"/>
              <a:t>포트를 지원해야 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최근 트렌드 반영위해 개선이 필요하다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829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- DC </a:t>
            </a:r>
            <a:r>
              <a:rPr lang="ko-KR" altLang="en-US" dirty="0"/>
              <a:t>전원</a:t>
            </a:r>
            <a:r>
              <a:rPr lang="en-US" altLang="ko-KR" dirty="0"/>
              <a:t>(</a:t>
            </a:r>
            <a:r>
              <a:rPr lang="ko-KR" altLang="en-US" dirty="0"/>
              <a:t>마이너한 사항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파워</a:t>
            </a:r>
            <a:r>
              <a:rPr lang="en-US" altLang="ko-KR" dirty="0"/>
              <a:t> </a:t>
            </a:r>
            <a:r>
              <a:rPr lang="ko-KR" altLang="en-US" dirty="0"/>
              <a:t>뱅크나 차량용 인버터에서 전원을 끌어 사용할 수도 있으나 무겁고 불편하다</a:t>
            </a:r>
            <a:r>
              <a:rPr lang="en-US" altLang="ko-KR" dirty="0"/>
              <a:t>. DL950</a:t>
            </a:r>
            <a:r>
              <a:rPr lang="ko-KR" altLang="en-US" dirty="0"/>
              <a:t>에 </a:t>
            </a:r>
            <a:r>
              <a:rPr lang="en-US" altLang="ko-KR" dirty="0"/>
              <a:t>DC </a:t>
            </a:r>
            <a:r>
              <a:rPr lang="ko-KR" altLang="en-US" dirty="0"/>
              <a:t>전원이 있다면</a:t>
            </a:r>
            <a:r>
              <a:rPr lang="en-US" altLang="ko-KR" dirty="0"/>
              <a:t>, </a:t>
            </a:r>
            <a:r>
              <a:rPr lang="ko-KR" altLang="en-US" dirty="0"/>
              <a:t>좀더 현장에서 편리하게 사용이 가능하다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이유는 내부 전원시스템이 불안정해진다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메져 값 표시 시 변수 정렬 기능 필요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ko-KR" altLang="en-US" dirty="0" err="1"/>
              <a:t>메져키를</a:t>
            </a:r>
            <a:r>
              <a:rPr lang="ko-KR" altLang="en-US" dirty="0"/>
              <a:t> 눌러 값을 표시하게 되면</a:t>
            </a:r>
            <a:r>
              <a:rPr lang="en-US" altLang="ko-KR" dirty="0"/>
              <a:t>, </a:t>
            </a:r>
            <a:r>
              <a:rPr lang="ko-KR" altLang="en-US" dirty="0"/>
              <a:t>정해진 순서대로만 스크린에 표시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고객들은 본인들이 보고 싶은 순서 및 위치에</a:t>
            </a:r>
            <a:r>
              <a:rPr lang="en-US" altLang="ko-KR" dirty="0"/>
              <a:t> </a:t>
            </a:r>
            <a:r>
              <a:rPr lang="ko-KR" altLang="en-US" dirty="0"/>
              <a:t>값이 나오는 것을 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메져 값이 표시되는 순서에 대한 편집 기능이 있으면 좋겠다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정의 </a:t>
            </a:r>
            <a:r>
              <a:rPr lang="ko-KR" altLang="en-US" dirty="0" err="1"/>
              <a:t>메저</a:t>
            </a:r>
            <a:r>
              <a:rPr lang="ko-KR" altLang="en-US" dirty="0"/>
              <a:t> 값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그룹핑</a:t>
            </a:r>
            <a:r>
              <a:rPr lang="ko-KR" altLang="en-US" dirty="0"/>
              <a:t> 가능하도록 개선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4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30CH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작동 및 전류 측정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그룹 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5EA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각각 전체 그룹의 전류를 측정하여 점화 코일이 작동하는지 확인합니다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Nanum Square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 Square"/>
              </a:rPr>
              <a:t>엔진내부에서 불꽃 방전을 일으키기 위한 고전압 전류를 발생시키는</a:t>
            </a:r>
            <a:r>
              <a:rPr lang="ko-KR" altLang="en-US" b="0" i="0" dirty="0">
                <a:solidFill>
                  <a:srgbClr val="328FD1"/>
                </a:solidFill>
                <a:effectLst/>
                <a:latin typeface="Nanum Square"/>
              </a:rPr>
              <a:t> 엔진의 핵심 구동장치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739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/>
              <a:t>리모트</a:t>
            </a:r>
            <a:r>
              <a:rPr lang="ko-KR" altLang="en-US" dirty="0"/>
              <a:t> </a:t>
            </a:r>
            <a:r>
              <a:rPr lang="ko-KR" altLang="en-US" dirty="0" err="1"/>
              <a:t>모드시</a:t>
            </a:r>
            <a:r>
              <a:rPr lang="ko-KR" altLang="en-US" dirty="0"/>
              <a:t> 키 </a:t>
            </a:r>
            <a:r>
              <a:rPr lang="ko-KR" altLang="en-US" dirty="0" err="1"/>
              <a:t>락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프로그래밍을 통해 데이터를 수신하게 되면</a:t>
            </a:r>
            <a:r>
              <a:rPr lang="en-US" altLang="ko-KR" dirty="0"/>
              <a:t>, </a:t>
            </a:r>
            <a:r>
              <a:rPr lang="ko-KR" altLang="en-US" dirty="0" err="1"/>
              <a:t>리모트</a:t>
            </a:r>
            <a:r>
              <a:rPr lang="ko-KR" altLang="en-US" dirty="0"/>
              <a:t> 모드로 들어가게 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 </a:t>
            </a:r>
            <a:r>
              <a:rPr lang="ko-KR" altLang="en-US" dirty="0" err="1"/>
              <a:t>떄</a:t>
            </a:r>
            <a:r>
              <a:rPr lang="en-US" altLang="ko-KR" dirty="0"/>
              <a:t>, </a:t>
            </a:r>
            <a:r>
              <a:rPr lang="ko-KR" altLang="en-US" dirty="0"/>
              <a:t>본체 키 조작은 불가능하도록 </a:t>
            </a:r>
            <a:r>
              <a:rPr lang="ko-KR" altLang="en-US" dirty="0" err="1"/>
              <a:t>락이</a:t>
            </a:r>
            <a:r>
              <a:rPr lang="ko-KR" altLang="en-US" dirty="0"/>
              <a:t> 걸린다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이런 경우</a:t>
            </a:r>
            <a:r>
              <a:rPr lang="en-US" altLang="ko-KR" dirty="0"/>
              <a:t>, </a:t>
            </a:r>
            <a:r>
              <a:rPr lang="ko-KR" altLang="en-US" dirty="0" err="1"/>
              <a:t>시간축</a:t>
            </a:r>
            <a:r>
              <a:rPr lang="en-US" altLang="ko-KR" dirty="0"/>
              <a:t>(</a:t>
            </a:r>
            <a:r>
              <a:rPr lang="ko-KR" altLang="en-US" dirty="0"/>
              <a:t>줌</a:t>
            </a:r>
            <a:r>
              <a:rPr lang="en-US" altLang="ko-KR" dirty="0"/>
              <a:t>)</a:t>
            </a:r>
            <a:r>
              <a:rPr lang="ko-KR" altLang="en-US" dirty="0"/>
              <a:t> 조작이 어려워</a:t>
            </a:r>
            <a:r>
              <a:rPr lang="en-US" altLang="ko-KR" dirty="0"/>
              <a:t>, </a:t>
            </a:r>
            <a:r>
              <a:rPr lang="ko-KR" altLang="en-US" dirty="0"/>
              <a:t>파형 분석이 어렵게 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특히 줌 조작 등이 되지 않아 파형 분석이 어려운 만큼</a:t>
            </a:r>
            <a:r>
              <a:rPr lang="en-US" altLang="ko-KR" dirty="0"/>
              <a:t>, </a:t>
            </a:r>
            <a:r>
              <a:rPr lang="ko-KR" altLang="en-US" dirty="0" err="1"/>
              <a:t>시간축</a:t>
            </a:r>
            <a:r>
              <a:rPr lang="ko-KR" altLang="en-US" dirty="0"/>
              <a:t> 조정 등 최소한 파형 분석이 가능한 만큼의 키조작은 되도록 해야 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단순 데이터 수집시에는 기능조작이 가능했으면 좋겠다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트리거 대기 온도 데이터 수신 불가</a:t>
            </a:r>
            <a:r>
              <a:rPr lang="en-US" altLang="ko-KR" dirty="0"/>
              <a:t>(</a:t>
            </a:r>
            <a:r>
              <a:rPr lang="ko-KR" altLang="en-US" dirty="0"/>
              <a:t>제가 기능을 전부다 알지 못했지만 조금 불편했던 부분이다</a:t>
            </a:r>
            <a:r>
              <a:rPr lang="en-US" altLang="ko-KR" dirty="0"/>
              <a:t>.)</a:t>
            </a:r>
          </a:p>
          <a:p>
            <a:pPr marL="0" indent="0">
              <a:buFontTx/>
              <a:buNone/>
            </a:pPr>
            <a:r>
              <a:rPr lang="ko-KR" altLang="en-US" dirty="0"/>
              <a:t>트리거를 기다릴 경우</a:t>
            </a:r>
            <a:r>
              <a:rPr lang="en-US" altLang="ko-KR" dirty="0"/>
              <a:t>, </a:t>
            </a:r>
            <a:r>
              <a:rPr lang="ko-KR" altLang="en-US" dirty="0"/>
              <a:t>다른 모듈 예를 들어</a:t>
            </a:r>
            <a:r>
              <a:rPr lang="en-US" altLang="ko-KR" dirty="0"/>
              <a:t>, </a:t>
            </a:r>
            <a:r>
              <a:rPr lang="ko-KR" altLang="en-US" dirty="0"/>
              <a:t>온도 모듈과 같은 채널의 데이터는 수신할 수 가 없다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트리거를 기다리더라도</a:t>
            </a:r>
            <a:r>
              <a:rPr lang="en-US" altLang="ko-KR" dirty="0"/>
              <a:t>, </a:t>
            </a:r>
            <a:r>
              <a:rPr lang="ko-KR" altLang="en-US" dirty="0"/>
              <a:t>온도 값은 받을 수 있도록 조치가 필요하다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랩뷰</a:t>
            </a:r>
            <a:r>
              <a:rPr lang="ko-KR" altLang="en-US" dirty="0"/>
              <a:t> 드라이버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현재 </a:t>
            </a:r>
            <a:r>
              <a:rPr lang="ko-KR" altLang="en-US" dirty="0" err="1"/>
              <a:t>랩뷰</a:t>
            </a:r>
            <a:r>
              <a:rPr lang="ko-KR" altLang="en-US" dirty="0"/>
              <a:t> 드라이버에는 통신 커맨드에서 제공하는 기능 중 일부는 빠져 있는 것으로 보여진다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 err="1"/>
              <a:t>랩뷰를</a:t>
            </a:r>
            <a:r>
              <a:rPr lang="ko-KR" altLang="en-US" dirty="0"/>
              <a:t> 통한 프로그래밍시 제한이 발생한다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가급적 </a:t>
            </a:r>
            <a:r>
              <a:rPr lang="ko-KR" altLang="en-US" dirty="0" err="1"/>
              <a:t>랩뷰</a:t>
            </a:r>
            <a:r>
              <a:rPr lang="ko-KR" altLang="en-US" dirty="0"/>
              <a:t> 드라이버에서도 통신 커맨드와 동일한 기능 구현이 필요해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647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DC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24V 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전압 프로그래밍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DC up to 24V (voltage programming)</a:t>
            </a:r>
          </a:p>
          <a:p>
            <a:pPr algn="l" fontAlgn="ctr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부하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DC 450~800V,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프리차지저항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저항 변동 有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커패시터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㎌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3Ch(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동시 제어 시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50A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or 6Ch 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100A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On/Off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반복 제어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과전류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고온 알람 기능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항온항습기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패턴 구간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별에 따라 전압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동작 제어 필요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전기자동차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(EV)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배터리와 인버터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/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충전기를 연결 및 차단 하는 핵심 부품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배터리의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및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방지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 과열 방지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86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43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 동작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챔버 제어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Tau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접촉저항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46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나는 정승배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나는 </a:t>
            </a:r>
            <a:r>
              <a:rPr lang="en-US" altLang="ko-KR" dirty="0"/>
              <a:t>PC </a:t>
            </a:r>
            <a:r>
              <a:rPr lang="ko-KR" altLang="en-US" dirty="0"/>
              <a:t>기반의 프로그램 엔지니어입니다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LabVIEW</a:t>
            </a:r>
            <a:r>
              <a:rPr lang="ko-KR" altLang="en-US" dirty="0"/>
              <a:t>와 </a:t>
            </a:r>
            <a:r>
              <a:rPr lang="en-US" altLang="ko-KR" dirty="0"/>
              <a:t>C#</a:t>
            </a:r>
            <a:r>
              <a:rPr lang="ko-KR" altLang="en-US" dirty="0"/>
              <a:t>을 다룰 줄 압니다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나의 주요 커리어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최근</a:t>
            </a:r>
            <a:r>
              <a:rPr lang="en-US" altLang="ko-KR" dirty="0"/>
              <a:t>, Pre-charge Relay tester</a:t>
            </a:r>
            <a:r>
              <a:rPr lang="ko-KR" altLang="en-US" dirty="0"/>
              <a:t> 프로그램을 담당하였습니다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DL950</a:t>
            </a:r>
            <a:r>
              <a:rPr lang="ko-KR" altLang="en-US" dirty="0"/>
              <a:t>이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뒤에 소개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주로 자동차 파워 계통을 담당하였습니다</a:t>
            </a:r>
            <a:r>
              <a:rPr lang="en-US" altLang="ko-KR" dirty="0"/>
              <a:t>. Li-ion Battery </a:t>
            </a:r>
            <a:r>
              <a:rPr lang="ko-KR" altLang="en-US" dirty="0" err="1"/>
              <a:t>충방전</a:t>
            </a:r>
            <a:r>
              <a:rPr lang="ko-KR" altLang="en-US" dirty="0"/>
              <a:t> 시험기와 </a:t>
            </a:r>
            <a:r>
              <a:rPr lang="en-US" altLang="ko-KR" dirty="0"/>
              <a:t>BDU </a:t>
            </a:r>
            <a:r>
              <a:rPr lang="ko-KR" altLang="en-US" dirty="0"/>
              <a:t>시험기 그리고 </a:t>
            </a:r>
            <a:r>
              <a:rPr lang="en-US" altLang="ko-KR" dirty="0"/>
              <a:t>ICCB </a:t>
            </a:r>
            <a:r>
              <a:rPr lang="ko-KR" altLang="en-US" dirty="0"/>
              <a:t>시험기</a:t>
            </a:r>
            <a:r>
              <a:rPr lang="en-US" altLang="ko-KR" dirty="0"/>
              <a:t> </a:t>
            </a:r>
            <a:r>
              <a:rPr lang="ko-KR" altLang="en-US" dirty="0"/>
              <a:t>등이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3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Pre-charge Relay </a:t>
            </a:r>
            <a:r>
              <a:rPr lang="ko-KR" altLang="en-US" dirty="0"/>
              <a:t>시험기를 납품한 고객사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이름은 </a:t>
            </a:r>
            <a:r>
              <a:rPr lang="en-US" altLang="ko-KR" dirty="0" err="1"/>
              <a:t>Woojin</a:t>
            </a:r>
            <a:r>
              <a:rPr lang="en-US" altLang="ko-KR" dirty="0"/>
              <a:t> </a:t>
            </a:r>
            <a:r>
              <a:rPr lang="ko-KR" altLang="en-US" dirty="0"/>
              <a:t>기업이며</a:t>
            </a:r>
            <a:r>
              <a:rPr lang="en-US" altLang="ko-KR" dirty="0"/>
              <a:t>, </a:t>
            </a:r>
            <a:r>
              <a:rPr lang="ko-KR" altLang="en-US" dirty="0"/>
              <a:t>현대차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밴더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 고객으로 현대와 기아 그리고 </a:t>
            </a:r>
            <a:r>
              <a:rPr lang="en-US" altLang="ko-KR" dirty="0"/>
              <a:t>GM </a:t>
            </a:r>
            <a:r>
              <a:rPr lang="ko-KR" altLang="en-US" dirty="0"/>
              <a:t>등이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Spark Plug, Oxygen Sensor, Glow Plug </a:t>
            </a:r>
            <a:r>
              <a:rPr lang="ko-KR" altLang="en-US" dirty="0"/>
              <a:t>등을 생산합니다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 매출 규모는 </a:t>
            </a:r>
            <a:r>
              <a:rPr lang="en-US" altLang="ko-KR" dirty="0"/>
              <a:t>218.66599 billion won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9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고객사로 </a:t>
            </a:r>
            <a:r>
              <a:rPr lang="ko-KR" altLang="en-US" dirty="0" err="1"/>
              <a:t>부터</a:t>
            </a:r>
            <a:r>
              <a:rPr lang="ko-KR" altLang="en-US" dirty="0"/>
              <a:t> 의뢰 받은 샘플입니다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</a:t>
            </a:r>
            <a:r>
              <a:rPr lang="en-US" altLang="ko-KR" dirty="0"/>
              <a:t>EPR</a:t>
            </a:r>
            <a:r>
              <a:rPr lang="ko-KR" altLang="en-US" dirty="0"/>
              <a:t> </a:t>
            </a:r>
            <a:r>
              <a:rPr lang="en-US" altLang="ko-KR" dirty="0"/>
              <a:t>Electronic Pre-charge Relay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아래와 같은 사양을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고객사는 현대자동차 </a:t>
            </a:r>
            <a:r>
              <a:rPr lang="en-US" altLang="ko-KR" dirty="0"/>
              <a:t>ES </a:t>
            </a:r>
            <a:r>
              <a:rPr lang="ko-KR" altLang="en-US" dirty="0"/>
              <a:t>규격의 시험기를 요구하였습니다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70C0"/>
                </a:solidFill>
                <a:latin typeface="Arial" panose="020B0604020202020204" pitchFamily="34" charset="0"/>
              </a:rPr>
              <a:t>그것들은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Durability test</a:t>
            </a:r>
            <a:r>
              <a:rPr lang="en-US" altLang="ko-KR" sz="1200" dirty="0">
                <a:latin typeface="Arial" panose="020B0604020202020204" pitchFamily="34" charset="0"/>
              </a:rPr>
              <a:t>,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Environment reliability test </a:t>
            </a:r>
            <a:r>
              <a:rPr lang="en-US" altLang="ko-KR" sz="1200" dirty="0">
                <a:latin typeface="Arial" panose="020B0604020202020204" pitchFamily="34" charset="0"/>
              </a:rPr>
              <a:t>and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Mechanical reliability test</a:t>
            </a:r>
            <a:r>
              <a:rPr lang="en-US" altLang="ko-KR" sz="1200" dirty="0"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latin typeface="Arial" panose="020B0604020202020204" pitchFamily="34" charset="0"/>
              </a:rPr>
              <a:t>등이었습니다</a:t>
            </a:r>
            <a:r>
              <a:rPr lang="en-US" altLang="ko-KR" sz="1200" dirty="0"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3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EPR</a:t>
            </a:r>
            <a:r>
              <a:rPr lang="ko-KR" altLang="en-US" dirty="0"/>
              <a:t>에 대하여 먼저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보시는 것이 전기자동차의 고전압 배터리 시스템 어셈블리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BMS,</a:t>
            </a:r>
            <a:r>
              <a:rPr lang="ko-KR" altLang="en-US" dirty="0"/>
              <a:t> </a:t>
            </a:r>
            <a:r>
              <a:rPr lang="ko-KR" altLang="en-US" dirty="0" err="1"/>
              <a:t>배터리모듈</a:t>
            </a:r>
            <a:r>
              <a:rPr lang="en-US" altLang="ko-KR" dirty="0"/>
              <a:t>, Safety Plug</a:t>
            </a:r>
            <a:r>
              <a:rPr lang="ko-KR" altLang="en-US" dirty="0"/>
              <a:t>와</a:t>
            </a:r>
            <a:r>
              <a:rPr lang="en-US" altLang="ko-KR" dirty="0"/>
              <a:t> Cooling </a:t>
            </a:r>
            <a:r>
              <a:rPr lang="ko-KR" altLang="en-US" dirty="0"/>
              <a:t>시스템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PRA</a:t>
            </a:r>
            <a:r>
              <a:rPr lang="ko-KR" altLang="en-US" dirty="0"/>
              <a:t>로 구성되어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전기차의 배터리 전압은 보통 </a:t>
            </a:r>
            <a:r>
              <a:rPr lang="en-US" altLang="ko-KR" dirty="0"/>
              <a:t>400V </a:t>
            </a:r>
            <a:r>
              <a:rPr lang="ko-KR" altLang="en-US" dirty="0"/>
              <a:t>정도이며</a:t>
            </a:r>
            <a:r>
              <a:rPr lang="en-US" altLang="ko-KR" dirty="0"/>
              <a:t>, </a:t>
            </a:r>
            <a:r>
              <a:rPr lang="ko-KR" altLang="en-US" dirty="0"/>
              <a:t>배터리 용량은 </a:t>
            </a:r>
            <a:r>
              <a:rPr lang="en-US" altLang="ko-KR" dirty="0"/>
              <a:t>60kWh</a:t>
            </a:r>
            <a:r>
              <a:rPr lang="ko-KR" altLang="en-US" dirty="0"/>
              <a:t>가 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Normally, EV voltage is about 400V, battery capacity is 60kw over. </a:t>
            </a:r>
          </a:p>
          <a:p>
            <a:endParaRPr lang="en-US" altLang="ko-KR" dirty="0"/>
          </a:p>
          <a:p>
            <a:r>
              <a:rPr lang="ko-KR" altLang="en-US" dirty="0"/>
              <a:t>이렇게 높은 전력을 제어하는 역할은 </a:t>
            </a:r>
            <a:r>
              <a:rPr lang="en-US" altLang="ko-KR" dirty="0"/>
              <a:t>PRA(Power Relay Assembly)</a:t>
            </a:r>
            <a:r>
              <a:rPr lang="ko-KR" altLang="en-US" dirty="0"/>
              <a:t>가 담당한다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파워 릴레이 어셈블리는 메인 릴레이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프리 차지 릴레이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프리 차지 레지스터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배터리 전류 센서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 히터 릴레이로 구성되어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부스 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(Bus bar)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통해서 배터리 팩과 연결되어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PRA</a:t>
            </a:r>
            <a:r>
              <a:rPr lang="ko-KR" altLang="en-US" dirty="0"/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전기모터를 구동 시키거나 고전압 배터리를 충전할 때 사용됩니다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고전압릴레이를</a:t>
            </a:r>
            <a:r>
              <a:rPr lang="ko-KR" altLang="en-US" dirty="0"/>
              <a:t> 제어 순간에는</a:t>
            </a:r>
            <a:r>
              <a:rPr lang="en-US" altLang="ko-KR" dirty="0"/>
              <a:t>, </a:t>
            </a:r>
            <a:r>
              <a:rPr lang="ko-KR" altLang="en-US" dirty="0"/>
              <a:t>인버터 및 내부 </a:t>
            </a:r>
            <a:r>
              <a:rPr lang="ko-KR" altLang="en-US" dirty="0" err="1"/>
              <a:t>커패시터와</a:t>
            </a:r>
            <a:r>
              <a:rPr lang="ko-KR" altLang="en-US" dirty="0"/>
              <a:t> 고전압 배터리의 전위차로 인하여 돌입전류 및 스파크가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릴레이 </a:t>
            </a:r>
            <a:r>
              <a:rPr lang="ko-KR" altLang="en-US" dirty="0" err="1"/>
              <a:t>융착이나</a:t>
            </a:r>
            <a:r>
              <a:rPr lang="ko-KR" altLang="en-US" dirty="0"/>
              <a:t> 파손되는 상황을 발생 시키기도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EPR</a:t>
            </a:r>
            <a:r>
              <a:rPr lang="ko-KR" altLang="en-US" dirty="0"/>
              <a:t>은 이러한 위험성을 막기 위한 목적으로 사용된다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프리차지릴레이</a:t>
            </a:r>
            <a:r>
              <a:rPr lang="ko-KR" altLang="en-US" dirty="0"/>
              <a:t> 동작은 </a:t>
            </a:r>
            <a:r>
              <a:rPr lang="ko-KR" altLang="en-US" dirty="0" err="1"/>
              <a:t>프리차지</a:t>
            </a:r>
            <a:r>
              <a:rPr lang="en-US" altLang="ko-KR" dirty="0"/>
              <a:t>ON </a:t>
            </a:r>
            <a:r>
              <a:rPr lang="ko-KR" altLang="en-US" dirty="0" err="1"/>
              <a:t>메인릴레이</a:t>
            </a:r>
            <a:r>
              <a:rPr lang="en-US" altLang="ko-KR" dirty="0"/>
              <a:t>(-)ON</a:t>
            </a:r>
            <a:r>
              <a:rPr lang="ko-KR" altLang="en-US" dirty="0"/>
              <a:t> </a:t>
            </a:r>
            <a:r>
              <a:rPr lang="ko-KR" altLang="en-US" dirty="0" err="1"/>
              <a:t>캐패시터충전</a:t>
            </a:r>
            <a:r>
              <a:rPr lang="ko-KR" altLang="en-US" dirty="0"/>
              <a:t> </a:t>
            </a:r>
            <a:r>
              <a:rPr lang="ko-KR" altLang="en-US" dirty="0" err="1"/>
              <a:t>메인릴레이</a:t>
            </a:r>
            <a:r>
              <a:rPr lang="en-US" altLang="ko-KR" dirty="0"/>
              <a:t>(+)ON</a:t>
            </a:r>
            <a:r>
              <a:rPr lang="ko-KR" altLang="en-US" dirty="0"/>
              <a:t> </a:t>
            </a:r>
            <a:r>
              <a:rPr lang="ko-KR" altLang="en-US" dirty="0" err="1"/>
              <a:t>프리차리릴레이</a:t>
            </a:r>
            <a:r>
              <a:rPr lang="en-US" altLang="ko-KR" dirty="0"/>
              <a:t>OFF</a:t>
            </a:r>
            <a:r>
              <a:rPr lang="ko-KR" altLang="en-US" dirty="0"/>
              <a:t> 순서입니다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작동은 고전압 배터리와 차량의 </a:t>
            </a:r>
            <a:r>
              <a:rPr lang="ko-KR" altLang="en-US" dirty="0" err="1"/>
              <a:t>캐패시터</a:t>
            </a:r>
            <a:r>
              <a:rPr lang="ko-KR" altLang="en-US" dirty="0"/>
              <a:t> 사이의 전위차를 감소시켜 회로를 보호할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초기 시동 시 스위치의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On/Off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제어를 통해 차량의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Capacitor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를 충전하여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PRA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내의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Main Relay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접점부를 보호하는 역할을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.)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릴레이를 통해 접촉이 되는 순간 인버터 및 컨버터의 내부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커패시터와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고전압 배터리의 전위차로 인해 돌입전류 및 스파크가 발생하며 이로 인해 릴레이가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융착되거나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소손되는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상황이 발생할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)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이를 방지하기 위해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pre-charge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릴레이를 사용하여 인버터 및 컨버터와 고전압 배터리 간에 전위차를 감소시킨 후 메인 릴레이를 접촉 시키는 방법을 사용하고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프리차지릴레이</a:t>
            </a:r>
            <a:r>
              <a:rPr lang="ko-KR" altLang="en-US" dirty="0"/>
              <a:t> 동작은 </a:t>
            </a:r>
            <a:r>
              <a:rPr lang="ko-KR" altLang="en-US" dirty="0" err="1"/>
              <a:t>프리차지</a:t>
            </a:r>
            <a:r>
              <a:rPr lang="en-US" altLang="ko-KR" dirty="0"/>
              <a:t>ON </a:t>
            </a:r>
            <a:r>
              <a:rPr lang="ko-KR" altLang="en-US" dirty="0" err="1"/>
              <a:t>메인릴레이</a:t>
            </a:r>
            <a:r>
              <a:rPr lang="en-US" altLang="ko-KR" dirty="0"/>
              <a:t>(-)ON</a:t>
            </a:r>
            <a:r>
              <a:rPr lang="ko-KR" altLang="en-US" dirty="0"/>
              <a:t> </a:t>
            </a:r>
            <a:r>
              <a:rPr lang="ko-KR" altLang="en-US" dirty="0" err="1"/>
              <a:t>캐패시터충전</a:t>
            </a:r>
            <a:r>
              <a:rPr lang="ko-KR" altLang="en-US" dirty="0"/>
              <a:t> </a:t>
            </a:r>
            <a:r>
              <a:rPr lang="ko-KR" altLang="en-US" dirty="0" err="1"/>
              <a:t>메인릴레이</a:t>
            </a:r>
            <a:r>
              <a:rPr lang="en-US" altLang="ko-KR" dirty="0"/>
              <a:t>(+)ON</a:t>
            </a:r>
            <a:r>
              <a:rPr lang="ko-KR" altLang="en-US" dirty="0"/>
              <a:t> </a:t>
            </a:r>
            <a:r>
              <a:rPr lang="ko-KR" altLang="en-US" dirty="0" err="1"/>
              <a:t>프리차리릴레이</a:t>
            </a:r>
            <a:r>
              <a:rPr lang="en-US" altLang="ko-KR" dirty="0"/>
              <a:t>OFF</a:t>
            </a:r>
            <a:r>
              <a:rPr lang="ko-KR" altLang="en-US" dirty="0"/>
              <a:t> 순서로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PRA is in charge of the role for handling power flow whether to supply or stop the power. </a:t>
            </a:r>
          </a:p>
          <a:p>
            <a:r>
              <a:rPr lang="en-US" altLang="ko-KR" dirty="0"/>
              <a:t>Pre-charge relay is placed in the PRA. This is to prevent the main power overload suddenly.</a:t>
            </a:r>
          </a:p>
          <a:p>
            <a:r>
              <a:rPr lang="en-US" altLang="ko-KR" dirty="0"/>
              <a:t>At that movement, the main relay is connected to the main circuit, there are some problem like spark or surge high voltage.</a:t>
            </a:r>
          </a:p>
          <a:p>
            <a:r>
              <a:rPr lang="en-US" altLang="ko-KR" dirty="0"/>
              <a:t>It is so dangerous like short circuit or open. These situations could cause many malfunctions. </a:t>
            </a:r>
          </a:p>
          <a:p>
            <a:r>
              <a:rPr lang="en-US" altLang="ko-KR" dirty="0" err="1"/>
              <a:t>Ev</a:t>
            </a:r>
            <a:r>
              <a:rPr lang="en-US" altLang="ko-KR" dirty="0"/>
              <a:t> is very important to handle the battery because of fire risk.</a:t>
            </a:r>
          </a:p>
          <a:p>
            <a:r>
              <a:rPr lang="en-US" altLang="ko-KR" dirty="0"/>
              <a:t>Most accident are occurred at just simple problem. </a:t>
            </a:r>
          </a:p>
          <a:p>
            <a:r>
              <a:rPr lang="en-US" altLang="ko-KR" dirty="0"/>
              <a:t>Pre charge relay is the first component to prevent this risk. It is so important.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차를 움직이고</a:t>
            </a:r>
            <a:r>
              <a:rPr lang="en-US" altLang="ko-KR" dirty="0"/>
              <a:t>, </a:t>
            </a:r>
            <a:r>
              <a:rPr lang="ko-KR" altLang="en-US" dirty="0"/>
              <a:t>회생 제동이나 급속  </a:t>
            </a:r>
            <a:r>
              <a:rPr lang="ko-KR" altLang="en-US" dirty="0" err="1"/>
              <a:t>완속</a:t>
            </a:r>
            <a:r>
              <a:rPr lang="ko-KR" altLang="en-US" dirty="0"/>
              <a:t> 충전하는 과정 모두 </a:t>
            </a:r>
            <a:r>
              <a:rPr lang="en-US" altLang="ko-KR" dirty="0"/>
              <a:t>PRA</a:t>
            </a:r>
            <a:r>
              <a:rPr lang="ko-KR" altLang="en-US" dirty="0"/>
              <a:t>를 통해서 고전압 배터리로 에너지가 전달된다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배터리의 가장 기본 단위인 배터리 셀은 </a:t>
            </a:r>
            <a:r>
              <a:rPr lang="en-US" altLang="ko-KR" dirty="0"/>
              <a:t>3.6V ~ 3.7V</a:t>
            </a:r>
            <a:r>
              <a:rPr lang="ko-KR" altLang="en-US" dirty="0"/>
              <a:t>의 전압을 가지고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Battery cells, the most basic unit of a battery, are made with a voltage of 3.6 V to 3.7 V. </a:t>
            </a:r>
          </a:p>
          <a:p>
            <a:endParaRPr lang="en-US" altLang="ko-KR" dirty="0"/>
          </a:p>
          <a:p>
            <a:r>
              <a:rPr lang="ko-KR" altLang="en-US" dirty="0"/>
              <a:t>전기차를 구동하는데 필요한 만큼 직렬로 쌓아서 모듈을 만들고 이를 모아서 배터리 팩을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Battery cells are modularized to be the battery package by making the cells integrated as they are needed.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And the performance of the battery is diagnosed through current and temperature monitoring.</a:t>
            </a:r>
          </a:p>
          <a:p>
            <a:endParaRPr lang="en-US" altLang="ko-KR" sz="12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overcharge and </a:t>
            </a:r>
            <a:r>
              <a:rPr lang="en-US" altLang="ko-KR" dirty="0" err="1">
                <a:solidFill>
                  <a:srgbClr val="222222"/>
                </a:solidFill>
                <a:latin typeface="Nanum Square"/>
              </a:rPr>
              <a:t>overdischarge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 of batteries</a:t>
            </a: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overheating of batteries</a:t>
            </a: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pPr algn="just"/>
            <a:b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▣ 고전압 전기 흐름도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출발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가속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등속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 → 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EPCU(MCU-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인버터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모터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회생 제동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모터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EPCU(MCU-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인버터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급속 충전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급속 충전기 → 급속 충전 포트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QRA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ko-KR" altLang="en-US" sz="1800" b="1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충전기 →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 포트 → 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OBC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OBC(One Board Charging)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 보드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QRA(Quick charge relay assembly)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급속 충전 릴레이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49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7C47B-ED9F-4FBF-949A-4DDDD8BCB589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17E86F-EB4D-4589-B1B7-41BED046D39F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147F1-8A7F-4C36-874C-D1376DE55C7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F8434-B942-4193-8DE2-91DA898A9F95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BE1C-E378-4219-B5C2-430AFA9A9D4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775D48-9383-4CD8-BE74-ED59A04E4C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2CD52-E25A-43FA-882F-037B55898E16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EA13C1-0DD5-43FD-8ED3-0AAFC145D5BC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B2751-03B1-4D94-9E8B-EDBB198EBBF8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1A1-1ED4-4AEB-89DC-2A00E9EA10A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5408C-4850-42D8-A87A-F4B2698AD482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35D1D2-0FAE-46F5-B3EB-927E4DB69DA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CCF80-4428-4F44-8C97-30E72590770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A0199B-D90C-48CD-AAE6-FB7BB1A93716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8CBE9-2B29-4763-9DE1-15D60D2E9B6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F31DA6-4718-4ABE-B52D-9F2A5B8D3714}"/>
              </a:ext>
            </a:extLst>
          </p:cNvPr>
          <p:cNvSpPr txBox="1"/>
          <p:nvPr userDrawn="1"/>
        </p:nvSpPr>
        <p:spPr>
          <a:xfrm>
            <a:off x="6096000" y="6309697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033B2-4729-40B4-B152-06FC045F3CF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92F5F-3C10-4B63-AC68-B1F21EECFF6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91FDE-813E-4528-9368-1D9ED538792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09B2B9-B7D5-4246-BAC4-19345A41BB0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D3EA8-B092-4ADE-AA3B-ADD149AA546E}"/>
              </a:ext>
            </a:extLst>
          </p:cNvPr>
          <p:cNvSpPr txBox="1"/>
          <p:nvPr userDrawn="1"/>
        </p:nvSpPr>
        <p:spPr>
          <a:xfrm rot="20249830">
            <a:off x="986743" y="2952032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A2A69-F46E-4487-A575-A7EDD695FF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3A643-1C13-4AF7-99F0-B192DE1DC49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17299-6146-4010-83E0-E926A5DD434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C8319-FA3B-4B0C-8E52-AA981BBBC04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4D976-55F5-4908-BB01-E277C5F801AA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6F159-769E-4E77-9275-314C3F076F91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CB835B-6B0E-460D-BE5B-C60E330E6FE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78DF5-FF5A-40DB-90B3-554536E0CF24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emf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bae.jung@yokogawa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KakaoTalk_20250210_172655151.mp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eongwoo.bae@yokogawa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E8154-6835-4794-A3BF-72966F09CA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Top Gun Project</a:t>
            </a:r>
            <a:br>
              <a:rPr lang="en-US" altLang="ko-KR" dirty="0"/>
            </a:br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36B62-1A85-40B2-A838-EFFD79A6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AE047-D1BB-4677-A72A-A9DFC98685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8EDBCE-B7EA-4FEF-B802-84E4396E7E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2025-02-18</a:t>
            </a:r>
          </a:p>
        </p:txBody>
      </p:sp>
    </p:spTree>
    <p:extLst>
      <p:ext uri="{BB962C8B-B14F-4D97-AF65-F5344CB8AC3E}">
        <p14:creationId xmlns:p14="http://schemas.microsoft.com/office/powerpoint/2010/main" val="164352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 – H/W</a:t>
            </a:r>
            <a:endParaRPr lang="ko-KR" altLang="en-US" dirty="0"/>
          </a:p>
        </p:txBody>
      </p:sp>
      <p:cxnSp>
        <p:nvCxnSpPr>
          <p:cNvPr id="80" name="꺾인 연결선 70">
            <a:extLst>
              <a:ext uri="{FF2B5EF4-FFF2-40B4-BE49-F238E27FC236}">
                <a16:creationId xmlns:a16="http://schemas.microsoft.com/office/drawing/2014/main" id="{E1D1EF97-5421-6D0E-655B-035156C6FAF6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1519935" y="3227488"/>
            <a:ext cx="635859" cy="336203"/>
          </a:xfrm>
          <a:prstGeom prst="bentConnector3">
            <a:avLst>
              <a:gd name="adj1" fmla="val -2826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404F3DC7-65A2-812C-D287-79D5813F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995" y="917763"/>
            <a:ext cx="6622616" cy="463695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E8BC37FF-4A12-0603-FFB2-DCA9CEA3A6B2}"/>
              </a:ext>
            </a:extLst>
          </p:cNvPr>
          <p:cNvSpPr/>
          <p:nvPr/>
        </p:nvSpPr>
        <p:spPr>
          <a:xfrm>
            <a:off x="333058" y="1844550"/>
            <a:ext cx="3023180" cy="39640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D8BDF2-BBF5-4907-1BDB-C1D1CA9121F2}"/>
              </a:ext>
            </a:extLst>
          </p:cNvPr>
          <p:cNvSpPr/>
          <p:nvPr/>
        </p:nvSpPr>
        <p:spPr>
          <a:xfrm>
            <a:off x="3356238" y="4569319"/>
            <a:ext cx="34933" cy="2673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7030A0"/>
              </a:solidFill>
              <a:latin typeface="Arial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DFB002C-D25C-B68A-D09B-326775687977}"/>
              </a:ext>
            </a:extLst>
          </p:cNvPr>
          <p:cNvGrpSpPr/>
          <p:nvPr/>
        </p:nvGrpSpPr>
        <p:grpSpPr>
          <a:xfrm>
            <a:off x="817148" y="2234215"/>
            <a:ext cx="971788" cy="650892"/>
            <a:chOff x="817148" y="2234215"/>
            <a:chExt cx="971788" cy="650892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9FB61DCB-FBF0-3D9C-DF0E-60423E50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148" y="2234215"/>
              <a:ext cx="971788" cy="41443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EF1077-2980-D6D5-81E1-1924FFD10943}"/>
                </a:ext>
              </a:extLst>
            </p:cNvPr>
            <p:cNvSpPr txBox="1"/>
            <p:nvPr/>
          </p:nvSpPr>
          <p:spPr>
            <a:xfrm>
              <a:off x="901700" y="2669663"/>
              <a:ext cx="8026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Industrial PC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88" name="꺾인 연결선 9">
            <a:extLst>
              <a:ext uri="{FF2B5EF4-FFF2-40B4-BE49-F238E27FC236}">
                <a16:creationId xmlns:a16="http://schemas.microsoft.com/office/drawing/2014/main" id="{FB02CB58-FE32-ECC4-5E09-E461C77A806C}"/>
              </a:ext>
            </a:extLst>
          </p:cNvPr>
          <p:cNvCxnSpPr>
            <a:cxnSpLocks/>
            <a:stCxn id="128" idx="2"/>
            <a:endCxn id="108" idx="1"/>
          </p:cNvCxnSpPr>
          <p:nvPr/>
        </p:nvCxnSpPr>
        <p:spPr>
          <a:xfrm rot="16200000" flipH="1">
            <a:off x="954502" y="3470865"/>
            <a:ext cx="1522973" cy="941250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70">
            <a:extLst>
              <a:ext uri="{FF2B5EF4-FFF2-40B4-BE49-F238E27FC236}">
                <a16:creationId xmlns:a16="http://schemas.microsoft.com/office/drawing/2014/main" id="{7158B3D3-8F89-D131-4236-16A9736F9937}"/>
              </a:ext>
            </a:extLst>
          </p:cNvPr>
          <p:cNvCxnSpPr>
            <a:cxnSpLocks/>
            <a:stCxn id="127" idx="2"/>
            <a:endCxn id="111" idx="1"/>
          </p:cNvCxnSpPr>
          <p:nvPr/>
        </p:nvCxnSpPr>
        <p:spPr>
          <a:xfrm rot="16200000" flipH="1">
            <a:off x="492853" y="3518855"/>
            <a:ext cx="2447701" cy="1247481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8D25DB-1045-88E0-BE7B-D4C5C9A985CD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1833336" y="2458467"/>
            <a:ext cx="393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BBE13F4-751F-AFEB-A900-58DCE42B9986}"/>
              </a:ext>
            </a:extLst>
          </p:cNvPr>
          <p:cNvSpPr txBox="1"/>
          <p:nvPr/>
        </p:nvSpPr>
        <p:spPr>
          <a:xfrm>
            <a:off x="2145650" y="2553243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꺾인 연결선 70">
            <a:extLst>
              <a:ext uri="{FF2B5EF4-FFF2-40B4-BE49-F238E27FC236}">
                <a16:creationId xmlns:a16="http://schemas.microsoft.com/office/drawing/2014/main" id="{0570497A-34CA-9F09-05AD-0AB00C7AF717}"/>
              </a:ext>
            </a:extLst>
          </p:cNvPr>
          <p:cNvCxnSpPr>
            <a:cxnSpLocks/>
            <a:stCxn id="129" idx="2"/>
            <a:endCxn id="125" idx="1"/>
          </p:cNvCxnSpPr>
          <p:nvPr/>
        </p:nvCxnSpPr>
        <p:spPr>
          <a:xfrm rot="16200000" flipH="1">
            <a:off x="1202604" y="3375162"/>
            <a:ext cx="953881" cy="563563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03E46FD-BC39-63F7-1BF3-9FCE346136B0}"/>
              </a:ext>
            </a:extLst>
          </p:cNvPr>
          <p:cNvSpPr txBox="1"/>
          <p:nvPr/>
        </p:nvSpPr>
        <p:spPr>
          <a:xfrm>
            <a:off x="592208" y="1704172"/>
            <a:ext cx="923757" cy="19566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Meiryo UI"/>
              </a:rPr>
              <a:t>Power Rack</a:t>
            </a:r>
            <a:endParaRPr kumimoji="1" lang="ko-KR" altLang="en-US" sz="12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E33EBF0-B058-8BB7-A3AE-C3A00F730CC6}"/>
              </a:ext>
            </a:extLst>
          </p:cNvPr>
          <p:cNvCxnSpPr>
            <a:cxnSpLocks/>
            <a:stCxn id="111" idx="3"/>
            <a:endCxn id="95" idx="1"/>
          </p:cNvCxnSpPr>
          <p:nvPr/>
        </p:nvCxnSpPr>
        <p:spPr>
          <a:xfrm flipV="1">
            <a:off x="2660921" y="5366446"/>
            <a:ext cx="68456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CC65EDE-717C-B7E1-08BD-EFF5847FF482}"/>
              </a:ext>
            </a:extLst>
          </p:cNvPr>
          <p:cNvSpPr/>
          <p:nvPr/>
        </p:nvSpPr>
        <p:spPr>
          <a:xfrm>
            <a:off x="3345481" y="5232787"/>
            <a:ext cx="34933" cy="267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Arial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373835-3996-DC08-E637-95409627AEC1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 flipV="1">
            <a:off x="2695335" y="2458466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0E91C90-5B63-90C4-1449-EA835D2A6675}"/>
              </a:ext>
            </a:extLst>
          </p:cNvPr>
          <p:cNvSpPr txBox="1"/>
          <p:nvPr/>
        </p:nvSpPr>
        <p:spPr>
          <a:xfrm>
            <a:off x="3366373" y="5269140"/>
            <a:ext cx="896554" cy="211764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rgbClr val="FFC000"/>
                </a:solidFill>
                <a:latin typeface="Arial"/>
                <a:ea typeface="Meiryo UI"/>
              </a:rPr>
              <a:t>Temp(8CH)</a:t>
            </a:r>
            <a:endParaRPr kumimoji="1" lang="ko-KR" altLang="en-US" sz="800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6B7EC8-4A1E-A560-1ED4-545E8BC64021}"/>
              </a:ext>
            </a:extLst>
          </p:cNvPr>
          <p:cNvSpPr txBox="1"/>
          <p:nvPr/>
        </p:nvSpPr>
        <p:spPr>
          <a:xfrm>
            <a:off x="3313153" y="4728811"/>
            <a:ext cx="1585595" cy="44811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Current (</a:t>
            </a:r>
            <a:r>
              <a:rPr kumimoji="1"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Low Voltage(12V, 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High Volage(800V, 3CH)</a:t>
            </a:r>
            <a:endParaRPr kumimoji="1" lang="ko-KR" altLang="en-US" sz="80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04CF2E0-B35B-5754-091B-DE7E034B761D}"/>
              </a:ext>
            </a:extLst>
          </p:cNvPr>
          <p:cNvSpPr/>
          <p:nvPr/>
        </p:nvSpPr>
        <p:spPr>
          <a:xfrm>
            <a:off x="3343069" y="2324807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DC37FC-F4B8-FF75-D0CD-681DFD3B00A0}"/>
              </a:ext>
            </a:extLst>
          </p:cNvPr>
          <p:cNvSpPr txBox="1"/>
          <p:nvPr/>
        </p:nvSpPr>
        <p:spPr>
          <a:xfrm>
            <a:off x="3371062" y="2153167"/>
            <a:ext cx="1670950" cy="29812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Group Control(6CH, 12V)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Dis-charge Relay(3CH, 12V)</a:t>
            </a:r>
            <a:endParaRPr kumimoji="1" lang="ko-KR" altLang="en-US" sz="800" dirty="0">
              <a:solidFill>
                <a:srgbClr val="00B050"/>
              </a:solidFill>
              <a:latin typeface="Arial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F060E2BD-BB6F-6904-E714-F3E157001400}"/>
              </a:ext>
            </a:extLst>
          </p:cNvPr>
          <p:cNvCxnSpPr>
            <a:cxnSpLocks/>
            <a:stCxn id="108" idx="3"/>
            <a:endCxn id="84" idx="1"/>
          </p:cNvCxnSpPr>
          <p:nvPr/>
        </p:nvCxnSpPr>
        <p:spPr>
          <a:xfrm>
            <a:off x="2814751" y="4702977"/>
            <a:ext cx="541487" cy="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>
            <a:extLst>
              <a:ext uri="{FF2B5EF4-FFF2-40B4-BE49-F238E27FC236}">
                <a16:creationId xmlns:a16="http://schemas.microsoft.com/office/drawing/2014/main" id="{FB52CAF5-FE76-4134-EAF2-00250D6B0A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584" y="2310815"/>
            <a:ext cx="468751" cy="29530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BCF641B-C695-7910-063C-7DF4F14F11E7}"/>
              </a:ext>
            </a:extLst>
          </p:cNvPr>
          <p:cNvSpPr txBox="1"/>
          <p:nvPr/>
        </p:nvSpPr>
        <p:spPr>
          <a:xfrm>
            <a:off x="1870161" y="2485960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4" name="Picture 6" descr="넷기어 GS316 [스위칭허브/16포트/1000Mbps] / 디바이스마트">
            <a:extLst>
              <a:ext uri="{FF2B5EF4-FFF2-40B4-BE49-F238E27FC236}">
                <a16:creationId xmlns:a16="http://schemas.microsoft.com/office/drawing/2014/main" id="{7A8C820E-1E85-522C-CF8E-1D2A55CDE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6" b="37111"/>
          <a:stretch/>
        </p:blipFill>
        <p:spPr bwMode="auto">
          <a:xfrm>
            <a:off x="818944" y="3055971"/>
            <a:ext cx="963968" cy="2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D2B70D0-4D9A-B088-E5D6-87618D1F8127}"/>
              </a:ext>
            </a:extLst>
          </p:cNvPr>
          <p:cNvSpPr txBox="1"/>
          <p:nvPr/>
        </p:nvSpPr>
        <p:spPr>
          <a:xfrm>
            <a:off x="1057987" y="3354343"/>
            <a:ext cx="556499" cy="114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14400">
              <a:defRPr/>
            </a:pPr>
            <a:r>
              <a:rPr kumimoji="1" lang="en-US" altLang="ko-KR" sz="600" dirty="0">
                <a:solidFill>
                  <a:schemeClr val="bg1">
                    <a:lumMod val="65000"/>
                  </a:schemeClr>
                </a:solidFill>
                <a:latin typeface="Arial"/>
                <a:ea typeface="Meiryo UI"/>
              </a:rPr>
              <a:t>Ethernet</a:t>
            </a:r>
            <a:endParaRPr kumimoji="1" lang="ko-KR" altLang="en-US" sz="600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DEB9E3E-3BDB-1FA5-6ABF-F0FA7A8D155E}"/>
              </a:ext>
            </a:extLst>
          </p:cNvPr>
          <p:cNvGrpSpPr/>
          <p:nvPr/>
        </p:nvGrpSpPr>
        <p:grpSpPr>
          <a:xfrm>
            <a:off x="1913078" y="5137598"/>
            <a:ext cx="1175209" cy="649036"/>
            <a:chOff x="1731080" y="3978811"/>
            <a:chExt cx="1175209" cy="64903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8B7BAE-D290-D86D-F5CF-30A830B51987}"/>
                </a:ext>
              </a:extLst>
            </p:cNvPr>
            <p:cNvSpPr txBox="1"/>
            <p:nvPr/>
          </p:nvSpPr>
          <p:spPr>
            <a:xfrm>
              <a:off x="1731080" y="4412403"/>
              <a:ext cx="1175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VZ20X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11" name="Picture 6" descr="추가 제품 이미지 1">
              <a:extLst>
                <a:ext uri="{FF2B5EF4-FFF2-40B4-BE49-F238E27FC236}">
                  <a16:creationId xmlns:a16="http://schemas.microsoft.com/office/drawing/2014/main" id="{0DECD44D-C838-23AD-3D04-FA1430D7D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9" t="59" r="25286" b="-1"/>
            <a:stretch/>
          </p:blipFill>
          <p:spPr bwMode="auto">
            <a:xfrm>
              <a:off x="2158446" y="3978811"/>
              <a:ext cx="320477" cy="45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F2A4EDBF-E918-7255-14CE-83EED99F4623}"/>
              </a:ext>
            </a:extLst>
          </p:cNvPr>
          <p:cNvCxnSpPr>
            <a:cxnSpLocks/>
            <a:stCxn id="131" idx="3"/>
            <a:endCxn id="113" idx="2"/>
          </p:cNvCxnSpPr>
          <p:nvPr/>
        </p:nvCxnSpPr>
        <p:spPr>
          <a:xfrm flipV="1">
            <a:off x="7421619" y="1440248"/>
            <a:ext cx="1717379" cy="3580332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4F15FABD-5E16-BEFA-E332-9B96FCC71449}"/>
              </a:ext>
            </a:extLst>
          </p:cNvPr>
          <p:cNvSpPr/>
          <p:nvPr/>
        </p:nvSpPr>
        <p:spPr>
          <a:xfrm>
            <a:off x="8881196" y="1183818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FC6E7018-5A45-D998-42EC-34A0A97E7AE6}"/>
              </a:ext>
            </a:extLst>
          </p:cNvPr>
          <p:cNvSpPr/>
          <p:nvPr/>
        </p:nvSpPr>
        <p:spPr>
          <a:xfrm>
            <a:off x="8881192" y="2714410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3E4EB848-85CF-94E5-BDEF-CAF42C73DC34}"/>
              </a:ext>
            </a:extLst>
          </p:cNvPr>
          <p:cNvSpPr/>
          <p:nvPr/>
        </p:nvSpPr>
        <p:spPr>
          <a:xfrm>
            <a:off x="8881196" y="4246152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6B858047-8872-2420-1EF7-5994D43EECAC}"/>
              </a:ext>
            </a:extLst>
          </p:cNvPr>
          <p:cNvCxnSpPr>
            <a:cxnSpLocks/>
            <a:stCxn id="140" idx="3"/>
            <a:endCxn id="131" idx="1"/>
          </p:cNvCxnSpPr>
          <p:nvPr/>
        </p:nvCxnSpPr>
        <p:spPr>
          <a:xfrm>
            <a:off x="3371780" y="2993421"/>
            <a:ext cx="2928449" cy="2027159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819D48F5-C563-B25C-C132-9590DC647D11}"/>
              </a:ext>
            </a:extLst>
          </p:cNvPr>
          <p:cNvCxnSpPr>
            <a:cxnSpLocks/>
            <a:stCxn id="99" idx="3"/>
            <a:endCxn id="118" idx="1"/>
          </p:cNvCxnSpPr>
          <p:nvPr/>
        </p:nvCxnSpPr>
        <p:spPr>
          <a:xfrm flipV="1">
            <a:off x="3378002" y="1615398"/>
            <a:ext cx="8205538" cy="843068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F2DC080C-B053-45D7-89F8-471DEDE1A8EB}"/>
              </a:ext>
            </a:extLst>
          </p:cNvPr>
          <p:cNvSpPr/>
          <p:nvPr/>
        </p:nvSpPr>
        <p:spPr>
          <a:xfrm>
            <a:off x="11583540" y="1365543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1965B2B-CD7B-9D29-A0F0-7ABBA83EC126}"/>
              </a:ext>
            </a:extLst>
          </p:cNvPr>
          <p:cNvSpPr/>
          <p:nvPr/>
        </p:nvSpPr>
        <p:spPr>
          <a:xfrm>
            <a:off x="11590159" y="2905354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ED923CD-EA7F-7B0A-4DE2-CACB8101CA2C}"/>
              </a:ext>
            </a:extLst>
          </p:cNvPr>
          <p:cNvSpPr/>
          <p:nvPr/>
        </p:nvSpPr>
        <p:spPr>
          <a:xfrm>
            <a:off x="11583540" y="4433690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B54220E0-7CCC-C872-948A-9A61E6560828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3061085" y="2524601"/>
            <a:ext cx="2824871" cy="1609284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A9766D8A-183E-427F-9D26-93A519BC9A1D}"/>
              </a:ext>
            </a:extLst>
          </p:cNvPr>
          <p:cNvCxnSpPr>
            <a:cxnSpLocks/>
            <a:stCxn id="84" idx="3"/>
            <a:endCxn id="123" idx="1"/>
          </p:cNvCxnSpPr>
          <p:nvPr/>
        </p:nvCxnSpPr>
        <p:spPr>
          <a:xfrm flipV="1">
            <a:off x="3391171" y="1272337"/>
            <a:ext cx="7707459" cy="3430641"/>
          </a:xfrm>
          <a:prstGeom prst="curvedConnector4">
            <a:avLst>
              <a:gd name="adj1" fmla="val 49907"/>
              <a:gd name="adj2" fmla="val 107082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51B71E3B-FE93-27D3-EF25-E6B0683CBE8D}"/>
              </a:ext>
            </a:extLst>
          </p:cNvPr>
          <p:cNvSpPr/>
          <p:nvPr/>
        </p:nvSpPr>
        <p:spPr>
          <a:xfrm>
            <a:off x="11084279" y="1257986"/>
            <a:ext cx="97992" cy="97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56B619A-BF48-B6F6-CEF6-35082C7D488E}"/>
              </a:ext>
            </a:extLst>
          </p:cNvPr>
          <p:cNvSpPr txBox="1"/>
          <p:nvPr/>
        </p:nvSpPr>
        <p:spPr>
          <a:xfrm>
            <a:off x="1976802" y="4273037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4">
            <a:extLst>
              <a:ext uri="{FF2B5EF4-FFF2-40B4-BE49-F238E27FC236}">
                <a16:creationId xmlns:a16="http://schemas.microsoft.com/office/drawing/2014/main" id="{E648E4FF-91FE-0110-9A4B-F3C79CA6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326" y="3884388"/>
            <a:ext cx="1099759" cy="49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85A61D9-3204-BBEF-DE6D-2147EF168C92}"/>
              </a:ext>
            </a:extLst>
          </p:cNvPr>
          <p:cNvSpPr txBox="1"/>
          <p:nvPr/>
        </p:nvSpPr>
        <p:spPr>
          <a:xfrm>
            <a:off x="1854293" y="3637080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56B3E48-0503-F786-11C9-39F6DDCAE013}"/>
              </a:ext>
            </a:extLst>
          </p:cNvPr>
          <p:cNvSpPr/>
          <p:nvPr/>
        </p:nvSpPr>
        <p:spPr>
          <a:xfrm>
            <a:off x="1070103" y="2873027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53E8F03-74DD-103E-B2C1-447011938DB5}"/>
              </a:ext>
            </a:extLst>
          </p:cNvPr>
          <p:cNvSpPr/>
          <p:nvPr/>
        </p:nvSpPr>
        <p:spPr>
          <a:xfrm>
            <a:off x="12225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B3C998F-78F8-354F-FD7E-672EB84EAF52}"/>
              </a:ext>
            </a:extLst>
          </p:cNvPr>
          <p:cNvSpPr/>
          <p:nvPr/>
        </p:nvSpPr>
        <p:spPr>
          <a:xfrm>
            <a:off x="13749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EFDB9E9-D285-C5FC-31EE-E56C1E9C87C5}"/>
              </a:ext>
            </a:extLst>
          </p:cNvPr>
          <p:cNvGrpSpPr/>
          <p:nvPr/>
        </p:nvGrpSpPr>
        <p:grpSpPr>
          <a:xfrm>
            <a:off x="6173589" y="4475612"/>
            <a:ext cx="1374671" cy="1324947"/>
            <a:chOff x="6369535" y="4475612"/>
            <a:chExt cx="1374671" cy="1324947"/>
          </a:xfrm>
        </p:grpSpPr>
        <p:pic>
          <p:nvPicPr>
            <p:cNvPr id="131" name="Picture 8" descr="전자식 프리차지 릴레이 | EV | EV/HEV | Business | 현대케피코">
              <a:extLst>
                <a:ext uri="{FF2B5EF4-FFF2-40B4-BE49-F238E27FC236}">
                  <a16:creationId xmlns:a16="http://schemas.microsoft.com/office/drawing/2014/main" id="{AB69A9D1-75BC-9D0A-E974-32FBC125C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8" t="17754" r="16320" b="16015"/>
            <a:stretch/>
          </p:blipFill>
          <p:spPr bwMode="auto">
            <a:xfrm>
              <a:off x="6496175" y="4475612"/>
              <a:ext cx="1121390" cy="108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08DE080-313B-C54D-52C1-F45EC05493B3}"/>
                </a:ext>
              </a:extLst>
            </p:cNvPr>
            <p:cNvSpPr txBox="1"/>
            <p:nvPr/>
          </p:nvSpPr>
          <p:spPr>
            <a:xfrm>
              <a:off x="6369535" y="5538949"/>
              <a:ext cx="1374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Pre-Charge Relay</a:t>
              </a:r>
              <a:endParaRPr lang="ko-KR" altLang="en-US" sz="1100" b="1" dirty="0"/>
            </a:p>
          </p:txBody>
        </p:sp>
      </p:grp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1AEFA74F-C327-44A4-1B76-EEAC3F1F2BD5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391171" y="1822515"/>
            <a:ext cx="7171350" cy="2880463"/>
          </a:xfrm>
          <a:prstGeom prst="curvedConnector3">
            <a:avLst>
              <a:gd name="adj1" fmla="val 59368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3932BE9A-710E-DB4A-BE04-CAF1655B489E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3391171" y="4702978"/>
            <a:ext cx="2918657" cy="77665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906DAF6-C9B9-B053-673A-60E41D7CE549}"/>
              </a:ext>
            </a:extLst>
          </p:cNvPr>
          <p:cNvSpPr txBox="1"/>
          <p:nvPr/>
        </p:nvSpPr>
        <p:spPr>
          <a:xfrm>
            <a:off x="6563455" y="3311840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36F89B-2D83-2077-C8C2-911EDB40768F}"/>
              </a:ext>
            </a:extLst>
          </p:cNvPr>
          <p:cNvSpPr txBox="1"/>
          <p:nvPr/>
        </p:nvSpPr>
        <p:spPr>
          <a:xfrm>
            <a:off x="4809905" y="4942152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20CEDF-3632-61C5-F27F-3A377DA04649}"/>
              </a:ext>
            </a:extLst>
          </p:cNvPr>
          <p:cNvSpPr txBox="1"/>
          <p:nvPr/>
        </p:nvSpPr>
        <p:spPr>
          <a:xfrm>
            <a:off x="6533606" y="3718435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전류 센싱</a:t>
            </a:r>
            <a:endParaRPr kumimoji="1" lang="en-US" altLang="ko-KR" sz="800" dirty="0">
              <a:solidFill>
                <a:schemeClr val="accent6">
                  <a:lumMod val="60000"/>
                  <a:lumOff val="40000"/>
                </a:schemeClr>
              </a:solidFill>
              <a:latin typeface="Arial"/>
              <a:ea typeface="Meiryo UI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00C8ADC-FF22-08AC-FE22-92A114777E17}"/>
              </a:ext>
            </a:extLst>
          </p:cNvPr>
          <p:cNvSpPr/>
          <p:nvPr/>
        </p:nvSpPr>
        <p:spPr>
          <a:xfrm>
            <a:off x="7548260" y="1071367"/>
            <a:ext cx="343618" cy="1899474"/>
          </a:xfrm>
          <a:prstGeom prst="roundRect">
            <a:avLst>
              <a:gd name="adj" fmla="val 122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548F5AE-2590-309F-AB75-DE78D59F92BD}"/>
              </a:ext>
            </a:extLst>
          </p:cNvPr>
          <p:cNvCxnSpPr>
            <a:cxnSpLocks/>
            <a:stCxn id="141" idx="3"/>
            <a:endCxn id="140" idx="1"/>
          </p:cNvCxnSpPr>
          <p:nvPr/>
        </p:nvCxnSpPr>
        <p:spPr>
          <a:xfrm flipV="1">
            <a:off x="2689113" y="2993421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E5683F5-9730-2DD2-376D-E3AC9C148D9A}"/>
              </a:ext>
            </a:extLst>
          </p:cNvPr>
          <p:cNvSpPr/>
          <p:nvPr/>
        </p:nvSpPr>
        <p:spPr>
          <a:xfrm>
            <a:off x="3336847" y="2859762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D9E2E9C1-B3B6-9B97-7575-A503BD8B5D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362" y="2845770"/>
            <a:ext cx="468751" cy="29530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7104EFD1-4B95-3AD6-BFD2-782792F3102F}"/>
              </a:ext>
            </a:extLst>
          </p:cNvPr>
          <p:cNvSpPr txBox="1"/>
          <p:nvPr/>
        </p:nvSpPr>
        <p:spPr>
          <a:xfrm>
            <a:off x="2175184" y="3103411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DE671B3E-D4AF-BBAC-FD80-FBEEB02B3899}"/>
              </a:ext>
            </a:extLst>
          </p:cNvPr>
          <p:cNvCxnSpPr>
            <a:cxnSpLocks/>
            <a:stCxn id="86" idx="3"/>
            <a:endCxn id="141" idx="1"/>
          </p:cNvCxnSpPr>
          <p:nvPr/>
        </p:nvCxnSpPr>
        <p:spPr>
          <a:xfrm>
            <a:off x="1788936" y="2441435"/>
            <a:ext cx="431426" cy="55198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B1CB595-EA5D-22A9-2257-B4CFB9513CF7}"/>
              </a:ext>
            </a:extLst>
          </p:cNvPr>
          <p:cNvSpPr txBox="1"/>
          <p:nvPr/>
        </p:nvSpPr>
        <p:spPr>
          <a:xfrm>
            <a:off x="1838246" y="2915594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24BCAE-E14A-A3AC-209F-46287254FFFD}"/>
              </a:ext>
            </a:extLst>
          </p:cNvPr>
          <p:cNvSpPr txBox="1"/>
          <p:nvPr/>
        </p:nvSpPr>
        <p:spPr>
          <a:xfrm>
            <a:off x="3380365" y="2779283"/>
            <a:ext cx="16061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eiryo UI"/>
                <a:cs typeface="+mn-cs"/>
              </a:rPr>
              <a:t>Pre-charge Relay(3CH, 0~24V) </a:t>
            </a:r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EEC75B61-515F-702A-17AC-E0F2F162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94" y="3427092"/>
            <a:ext cx="602114" cy="2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3ED6AF8-5863-FEBB-5C64-B743365D9C5D}"/>
              </a:ext>
            </a:extLst>
          </p:cNvPr>
          <p:cNvCxnSpPr>
            <a:cxnSpLocks/>
            <a:stCxn id="146" idx="0"/>
            <a:endCxn id="141" idx="2"/>
          </p:cNvCxnSpPr>
          <p:nvPr/>
        </p:nvCxnSpPr>
        <p:spPr>
          <a:xfrm flipH="1" flipV="1">
            <a:off x="2454738" y="3141074"/>
            <a:ext cx="2113" cy="28601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Additional product image 0">
            <a:extLst>
              <a:ext uri="{FF2B5EF4-FFF2-40B4-BE49-F238E27FC236}">
                <a16:creationId xmlns:a16="http://schemas.microsoft.com/office/drawing/2014/main" id="{7EA442AB-2FDC-4E6B-5D3C-C8A186D80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15" y="4488481"/>
            <a:ext cx="833554" cy="5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FEEDD34-8705-ED57-2FA8-D4056907352A}"/>
              </a:ext>
            </a:extLst>
          </p:cNvPr>
          <p:cNvSpPr txBox="1"/>
          <p:nvPr/>
        </p:nvSpPr>
        <p:spPr>
          <a:xfrm>
            <a:off x="2186614" y="4979769"/>
            <a:ext cx="1281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DL950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6034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8283054" y="1781173"/>
            <a:ext cx="4594746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-ON OFF TIME Control Operation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-Chamber Control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-Tau Calculation Contact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-Resistance Calculation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9344D4D-93DD-216A-31B0-0628C515B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" y="1614141"/>
            <a:ext cx="7483945" cy="40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5" name="그림 4" descr="텍스트, 기계, 실내, 벽이(가) 표시된 사진&#10;&#10;자동 생성된 설명">
            <a:extLst>
              <a:ext uri="{FF2B5EF4-FFF2-40B4-BE49-F238E27FC236}">
                <a16:creationId xmlns:a16="http://schemas.microsoft.com/office/drawing/2014/main" id="{79A5CC07-EE08-78CE-A6CD-0E3ADF61B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353" y="2575794"/>
            <a:ext cx="4663438" cy="2273344"/>
          </a:xfrm>
          <a:prstGeom prst="rect">
            <a:avLst/>
          </a:prstGeom>
        </p:spPr>
      </p:pic>
      <p:pic>
        <p:nvPicPr>
          <p:cNvPr id="7" name="그림 6" descr="전기 배선, 기계, 공학, 전자 공학이(가) 표시된 사진&#10;&#10;자동 생성된 설명">
            <a:extLst>
              <a:ext uri="{FF2B5EF4-FFF2-40B4-BE49-F238E27FC236}">
                <a16:creationId xmlns:a16="http://schemas.microsoft.com/office/drawing/2014/main" id="{1CA02A82-E4D6-6659-B7F5-1CA289B97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1042" y="2619832"/>
            <a:ext cx="4743476" cy="2265305"/>
          </a:xfrm>
          <a:prstGeom prst="rect">
            <a:avLst/>
          </a:prstGeom>
        </p:spPr>
      </p:pic>
      <p:pic>
        <p:nvPicPr>
          <p:cNvPr id="10" name="그림 9" descr="전자제품, 회로, 전자 공학, 기계이(가) 표시된 사진&#10;&#10;자동 생성된 설명">
            <a:extLst>
              <a:ext uri="{FF2B5EF4-FFF2-40B4-BE49-F238E27FC236}">
                <a16:creationId xmlns:a16="http://schemas.microsoft.com/office/drawing/2014/main" id="{C26076F7-2D05-B586-6598-4E79EFBCB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8982" y="2615121"/>
            <a:ext cx="4759451" cy="22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574716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613078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Jung</a:t>
            </a:r>
            <a:r>
              <a:rPr lang="ko-KR" altLang="en-US" dirty="0"/>
              <a:t> </a:t>
            </a:r>
            <a:r>
              <a:rPr lang="en-US" altLang="ko-KR" dirty="0" err="1"/>
              <a:t>Seungbae</a:t>
            </a:r>
            <a:r>
              <a:rPr lang="en-US" altLang="ko-KR" dirty="0"/>
              <a:t>(</a:t>
            </a:r>
            <a:r>
              <a:rPr lang="ko-KR" altLang="en-US" dirty="0"/>
              <a:t>丁陞陪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seungbae.jung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  <a:hlinkClick r:id="rId3"/>
              </a:rPr>
              <a:t>@yokogawa.com</a:t>
            </a:r>
            <a:endParaRPr lang="en-US" altLang="ko-KR" dirty="0"/>
          </a:p>
          <a:p>
            <a:r>
              <a:rPr lang="en-US" altLang="ko-KR" dirty="0"/>
              <a:t>Birthday : 1982.01.23</a:t>
            </a:r>
          </a:p>
          <a:p>
            <a:r>
              <a:rPr lang="en-US" altLang="ko-KR" dirty="0"/>
              <a:t>Place of birth : </a:t>
            </a:r>
            <a:r>
              <a:rPr lang="en-US" altLang="ko-KR" b="0" i="0" dirty="0" err="1">
                <a:effectLst/>
                <a:latin typeface="-apple-system"/>
              </a:rPr>
              <a:t>Yangsan-si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en-US" altLang="ko-KR" b="0" i="0" dirty="0" err="1">
                <a:effectLst/>
                <a:latin typeface="-apple-system"/>
              </a:rPr>
              <a:t>Gyeongsangnam</a:t>
            </a:r>
            <a:r>
              <a:rPr lang="en-US" altLang="ko-KR" b="0" i="0" dirty="0">
                <a:effectLst/>
                <a:latin typeface="-apple-system"/>
              </a:rPr>
              <a:t>-do,</a:t>
            </a:r>
            <a:r>
              <a:rPr lang="en-US" altLang="ko-KR" dirty="0"/>
              <a:t>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4062287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Programs Developer for PC Based Application</a:t>
            </a:r>
          </a:p>
          <a:p>
            <a:endParaRPr lang="en-US" altLang="ko-KR" dirty="0"/>
          </a:p>
          <a:p>
            <a:r>
              <a:rPr lang="en-US" altLang="ko-KR" dirty="0"/>
              <a:t>Development Tools : LabVIEW, C#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18552"/>
            <a:ext cx="4306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Pre-Charge Relay Tester</a:t>
            </a:r>
          </a:p>
          <a:p>
            <a:r>
              <a:rPr lang="en-US" altLang="ko-KR" dirty="0"/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Woojin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dirty="0"/>
          </a:p>
          <a:p>
            <a:r>
              <a:rPr kumimoji="1" lang="en-US" altLang="ja-JP" dirty="0"/>
              <a:t>Li-ion Battery Charge/Dis-Charge Tester</a:t>
            </a:r>
            <a:r>
              <a:rPr kumimoji="1" lang="en-US" altLang="ko-KR" dirty="0"/>
              <a:t> </a:t>
            </a:r>
          </a:p>
          <a:p>
            <a:r>
              <a:rPr kumimoji="1" lang="en-US" altLang="ja-JP" dirty="0"/>
              <a:t> </a:t>
            </a:r>
            <a:r>
              <a:rPr kumimoji="1" lang="en-US" altLang="ja-JP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KyungshinHoldings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EOL Tester for BDU Function 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EOL Tester for ICCB Function tester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0E9D11-4F8D-1879-6A1E-ED2340373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4" y="1319564"/>
            <a:ext cx="1746755" cy="15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8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F2497-1DDB-D0D3-0E80-A248233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67A0CC-2F87-C2D0-D9DD-32068E1F5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5E16F5-0425-8968-B147-869CFE921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365125"/>
          </a:xfrm>
        </p:spPr>
        <p:txBody>
          <a:bodyPr/>
          <a:lstStyle/>
          <a:p>
            <a:r>
              <a:rPr lang="en-US" altLang="ko-KR" dirty="0"/>
              <a:t>Customer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EC0C2-F7C8-6E2E-D327-87FB5CF71B05}"/>
              </a:ext>
            </a:extLst>
          </p:cNvPr>
          <p:cNvSpPr txBox="1"/>
          <p:nvPr/>
        </p:nvSpPr>
        <p:spPr>
          <a:xfrm>
            <a:off x="1038860" y="1930688"/>
            <a:ext cx="98425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Company title: </a:t>
            </a:r>
            <a:r>
              <a:rPr lang="en-US" altLang="ko-KR" dirty="0" err="1"/>
              <a:t>Woojin</a:t>
            </a:r>
            <a:r>
              <a:rPr lang="en-US" altLang="ko-KR" dirty="0"/>
              <a:t> Industry Company Ltd.</a:t>
            </a:r>
          </a:p>
          <a:p>
            <a:endParaRPr lang="en-US" altLang="ko-KR" dirty="0"/>
          </a:p>
          <a:p>
            <a:r>
              <a:rPr lang="en-US" altLang="ko-KR" dirty="0"/>
              <a:t>Establishment: May, 1966</a:t>
            </a:r>
          </a:p>
          <a:p>
            <a:endParaRPr lang="en-US" altLang="ko-KR" dirty="0"/>
          </a:p>
          <a:p>
            <a:r>
              <a:rPr lang="en-US" altLang="ko-KR" dirty="0"/>
              <a:t>CEO: Ryu Si </a:t>
            </a:r>
            <a:r>
              <a:rPr lang="en-US" altLang="ko-KR" dirty="0" err="1"/>
              <a:t>Hyuck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Location: 248, </a:t>
            </a:r>
            <a:r>
              <a:rPr lang="en-US" altLang="ko-KR" dirty="0" err="1"/>
              <a:t>Sandan-ro</a:t>
            </a:r>
            <a:r>
              <a:rPr lang="en-US" altLang="ko-KR" dirty="0"/>
              <a:t>, </a:t>
            </a:r>
            <a:r>
              <a:rPr lang="en-US" altLang="ko-KR" dirty="0" err="1"/>
              <a:t>Danwon-gu</a:t>
            </a:r>
            <a:r>
              <a:rPr lang="en-US" altLang="ko-KR" dirty="0"/>
              <a:t>, </a:t>
            </a:r>
            <a:r>
              <a:rPr lang="en-US" altLang="ko-KR" dirty="0" err="1"/>
              <a:t>Ansan-si</a:t>
            </a:r>
            <a:r>
              <a:rPr lang="en-US" altLang="ko-KR" dirty="0"/>
              <a:t>, Gyeonggi-do, Republic of Korea</a:t>
            </a:r>
          </a:p>
          <a:p>
            <a:endParaRPr lang="en-US" altLang="ko-KR" dirty="0"/>
          </a:p>
          <a:p>
            <a:r>
              <a:rPr lang="en-US" altLang="ko-KR" dirty="0"/>
              <a:t>Customers: </a:t>
            </a:r>
            <a:r>
              <a:rPr lang="en-US" altLang="ko-KR" sz="2000" b="1" dirty="0"/>
              <a:t>Hyundai, Kia, GM</a:t>
            </a:r>
            <a:r>
              <a:rPr lang="en-US" altLang="ko-KR" dirty="0"/>
              <a:t>, etc.</a:t>
            </a:r>
          </a:p>
          <a:p>
            <a:endParaRPr lang="en-US" altLang="ko-KR" dirty="0"/>
          </a:p>
          <a:p>
            <a:r>
              <a:rPr lang="en-US" altLang="ko-KR" dirty="0"/>
              <a:t>Products: Spark Plug, Oxygen Sensor, Glow Plug, etc.</a:t>
            </a:r>
          </a:p>
          <a:p>
            <a:endParaRPr lang="en-US" altLang="ko-KR" dirty="0"/>
          </a:p>
          <a:p>
            <a:r>
              <a:rPr lang="en-US" altLang="ko-KR" dirty="0"/>
              <a:t>Sales: 218.66599 billion won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463290-4299-17E7-EAF1-60E85752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822" y="1742921"/>
            <a:ext cx="156231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39A07-F8EA-3F65-BC2A-A4B736BC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DFFE4D-4D94-CA49-D171-040C08ACA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7B43C-1E68-0047-468C-589F8497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448" y="1567538"/>
            <a:ext cx="1202375" cy="1457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8F023-01B5-6064-21C7-E16AA7BBBCA0}"/>
              </a:ext>
            </a:extLst>
          </p:cNvPr>
          <p:cNvSpPr txBox="1"/>
          <p:nvPr/>
        </p:nvSpPr>
        <p:spPr>
          <a:xfrm>
            <a:off x="380546" y="1326742"/>
            <a:ext cx="3382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EPR, </a:t>
            </a:r>
            <a:r>
              <a:rPr lang="en-US" altLang="ko-KR" sz="1400" dirty="0">
                <a:solidFill>
                  <a:srgbClr val="0070C0"/>
                </a:solidFill>
                <a:latin typeface="Helvetica Neue"/>
              </a:rPr>
              <a:t>Electronic Pre-charge Relay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38A420E-BE5A-44AE-C146-E0D49DE58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388821"/>
              </p:ext>
            </p:extLst>
          </p:nvPr>
        </p:nvGraphicFramePr>
        <p:xfrm>
          <a:off x="378069" y="1634125"/>
          <a:ext cx="7343532" cy="27812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7844">
                  <a:extLst>
                    <a:ext uri="{9D8B030D-6E8A-4147-A177-3AD203B41FA5}">
                      <a16:colId xmlns:a16="http://schemas.microsoft.com/office/drawing/2014/main" val="2677039888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1646196027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2210872852"/>
                    </a:ext>
                  </a:extLst>
                </a:gridCol>
              </a:tblGrid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Item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Spec.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Remark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324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Coil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8~16Vdc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Max. 650 Vdc(Output)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812636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Current Rating(Output)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11.25A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450Vdc, 40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, 1000uF(Output)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59345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 Up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8Vdc Below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7101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Drop Out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3.1 +/- 0.5Vdc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1k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91011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Operate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0.1 ~ 1.0ms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66744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Release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0.8 ~ 3.8ms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3639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Pickup current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5 ~40ms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97953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Contact Resistor(Output)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0.5 ~ 1.2</a:t>
                      </a:r>
                      <a:r>
                        <a:rPr lang="el-GR" altLang="ko-KR" sz="1200" b="0" dirty="0"/>
                        <a:t>Ω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1A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5566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A5837F7-DE48-A83B-2812-597E71A4B65D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DUT(Device Under Test) Specifications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3AA9-C203-3D4F-65A7-06A7A592FDA8}"/>
              </a:ext>
            </a:extLst>
          </p:cNvPr>
          <p:cNvSpPr txBox="1"/>
          <p:nvPr/>
        </p:nvSpPr>
        <p:spPr>
          <a:xfrm>
            <a:off x="378069" y="4722787"/>
            <a:ext cx="73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Test Specification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0E22B-DA88-D492-A518-C7B6CB7B4ADB}"/>
              </a:ext>
            </a:extLst>
          </p:cNvPr>
          <p:cNvSpPr txBox="1"/>
          <p:nvPr/>
        </p:nvSpPr>
        <p:spPr>
          <a:xfrm>
            <a:off x="378070" y="5207970"/>
            <a:ext cx="67705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Durability test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Environment reliability test </a:t>
            </a:r>
            <a:r>
              <a:rPr lang="en-US" altLang="ko-KR" sz="1400" dirty="0">
                <a:latin typeface="Arial" panose="020B0604020202020204" pitchFamily="34" charset="0"/>
              </a:rPr>
              <a:t>and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Mechanical reliability test</a:t>
            </a:r>
            <a:r>
              <a:rPr lang="en-US" altLang="ko-KR" sz="1400" dirty="0">
                <a:latin typeface="Arial" panose="020B0604020202020204" pitchFamily="34" charset="0"/>
              </a:rPr>
              <a:t> for EPR</a:t>
            </a:r>
          </a:p>
          <a:p>
            <a:r>
              <a:rPr lang="en-US" altLang="ko-KR" sz="1400" dirty="0"/>
              <a:t>HYUNDAI MOTOR Engineering Standard</a:t>
            </a:r>
            <a:endParaRPr lang="ko-KR" altLang="en-US" sz="1400" dirty="0"/>
          </a:p>
          <a:p>
            <a:pPr algn="l"/>
            <a:endParaRPr lang="en-US" altLang="ko-KR" sz="1400" dirty="0">
              <a:latin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18719-75CA-076E-ACA1-D624E1E8A08D}"/>
              </a:ext>
            </a:extLst>
          </p:cNvPr>
          <p:cNvSpPr txBox="1"/>
          <p:nvPr/>
        </p:nvSpPr>
        <p:spPr>
          <a:xfrm>
            <a:off x="7999543" y="2955392"/>
            <a:ext cx="3699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dirty="0">
                <a:solidFill>
                  <a:srgbClr val="333333"/>
                </a:solidFill>
                <a:effectLst/>
              </a:rPr>
              <a:t>EPR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 and reduces the voltage difference within the circuit to prevent main relay overload.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BC3ED1-E466-7723-3154-9D3517E77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76" y="1564106"/>
            <a:ext cx="1333332" cy="1319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A57D1E-2AF4-C0FD-1C00-B942AA35D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366" y="4155721"/>
            <a:ext cx="3430457" cy="18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231E0-AFFD-DD30-B3FC-BBAAD867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1FED1B-639F-D89D-128E-9CA7CBE6D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BF57CA-7096-115E-3424-EBB46B25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4" y="1256008"/>
            <a:ext cx="4918920" cy="3130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F809A4-A2F9-9CAA-2555-165E128E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494" y="4369566"/>
            <a:ext cx="1333332" cy="1319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28F180-CA8A-AB12-A308-7F520F7EE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56008"/>
            <a:ext cx="5447886" cy="30631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8D8EB4-EA86-3DA5-DE7D-1F24A1A094B4}"/>
              </a:ext>
            </a:extLst>
          </p:cNvPr>
          <p:cNvSpPr/>
          <p:nvPr/>
        </p:nvSpPr>
        <p:spPr>
          <a:xfrm>
            <a:off x="9413507" y="2107933"/>
            <a:ext cx="587141" cy="3272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6C036EC-5C0E-6034-FFBC-6F0E4FA6221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122826" y="2444817"/>
            <a:ext cx="1584252" cy="2584566"/>
          </a:xfrm>
          <a:prstGeom prst="bentConnector2">
            <a:avLst/>
          </a:prstGeom>
          <a:ln w="3810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AE79C2-6E35-37B9-F1DE-2DB2A4096931}"/>
              </a:ext>
            </a:extLst>
          </p:cNvPr>
          <p:cNvSpPr txBox="1"/>
          <p:nvPr/>
        </p:nvSpPr>
        <p:spPr>
          <a:xfrm>
            <a:off x="5553246" y="5689199"/>
            <a:ext cx="636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operates.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reduces the voltage difference within the circuit to prevent main relay overload.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B3764B-3C8F-4073-3B47-3839A537DF7B}"/>
              </a:ext>
            </a:extLst>
          </p:cNvPr>
          <p:cNvSpPr/>
          <p:nvPr/>
        </p:nvSpPr>
        <p:spPr>
          <a:xfrm>
            <a:off x="5919537" y="1210907"/>
            <a:ext cx="5775158" cy="31586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4F4AC-D06A-169F-943C-A63DBE648EE6}"/>
              </a:ext>
            </a:extLst>
          </p:cNvPr>
          <p:cNvSpPr/>
          <p:nvPr/>
        </p:nvSpPr>
        <p:spPr>
          <a:xfrm>
            <a:off x="3638349" y="3409843"/>
            <a:ext cx="1434165" cy="959725"/>
          </a:xfrm>
          <a:prstGeom prst="rect">
            <a:avLst/>
          </a:prstGeom>
          <a:noFill/>
          <a:ln w="38100"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229197E-0941-277B-E0EF-8B84710AA29C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072514" y="2790237"/>
            <a:ext cx="847023" cy="1099469"/>
          </a:xfrm>
          <a:prstGeom prst="bentConnector3">
            <a:avLst/>
          </a:prstGeom>
          <a:ln w="38100">
            <a:solidFill>
              <a:srgbClr val="3A9A2D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36DD6C-7E57-484A-4831-FAF450A8BFBC}"/>
              </a:ext>
            </a:extLst>
          </p:cNvPr>
          <p:cNvSpPr txBox="1"/>
          <p:nvPr/>
        </p:nvSpPr>
        <p:spPr>
          <a:xfrm>
            <a:off x="350381" y="4427315"/>
            <a:ext cx="50892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altLang="ko-KR" sz="1600" b="1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Power Relay Assembly (PRA) </a:t>
            </a:r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is a component that supplies and cuts off power for discharging or charging the high-voltage battery. </a:t>
            </a: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It is installed in the high-voltage battery system assembly (BSA) and electrically connects the battery and the inverter.</a:t>
            </a:r>
          </a:p>
          <a:p>
            <a:endParaRPr lang="en-US" altLang="ko-KR" sz="14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Applicable components include main relay, pre-charge relay, resistor, current sensor, temperature sensor, bus bar, etc.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B3086A-A22E-CA4B-D013-0C1C6F162F90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What is the EPR?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3A9E3-34B8-ED23-1641-F8F8FBC958D9}"/>
              </a:ext>
            </a:extLst>
          </p:cNvPr>
          <p:cNvSpPr txBox="1"/>
          <p:nvPr/>
        </p:nvSpPr>
        <p:spPr>
          <a:xfrm>
            <a:off x="8024217" y="4671223"/>
            <a:ext cx="1682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Pre-Charge Relay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14527A-6518-EE78-AF88-10913A4A2CBB}"/>
              </a:ext>
            </a:extLst>
          </p:cNvPr>
          <p:cNvSpPr txBox="1"/>
          <p:nvPr/>
        </p:nvSpPr>
        <p:spPr>
          <a:xfrm>
            <a:off x="11102948" y="1222965"/>
            <a:ext cx="577516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PRA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220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그림 1048">
            <a:extLst>
              <a:ext uri="{FF2B5EF4-FFF2-40B4-BE49-F238E27FC236}">
                <a16:creationId xmlns:a16="http://schemas.microsoft.com/office/drawing/2014/main" id="{1992BF93-DB6D-4F0B-6C38-6D99A3D9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647" y="1756694"/>
            <a:ext cx="5217026" cy="41514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3431D9-68B7-5B4A-0BE2-F94747BD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6E9E84-97B9-76BC-23AB-A1A310F2F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4EFC9-9EF6-F2C5-545A-23AAF42D26FB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DL950 Modules for DUT test solution </a:t>
            </a:r>
            <a:endParaRPr lang="ko-KR" altLang="en-US" b="1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19484319-372F-B1DB-3059-3C328C02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50" y="1998274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eatured product image">
            <a:extLst>
              <a:ext uri="{FF2B5EF4-FFF2-40B4-BE49-F238E27FC236}">
                <a16:creationId xmlns:a16="http://schemas.microsoft.com/office/drawing/2014/main" id="{98D59F8D-90EB-15A8-965F-ADA4D304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07" y="4674746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eatured product image">
            <a:extLst>
              <a:ext uri="{FF2B5EF4-FFF2-40B4-BE49-F238E27FC236}">
                <a16:creationId xmlns:a16="http://schemas.microsoft.com/office/drawing/2014/main" id="{B2571FC0-685E-2238-C48A-408D66B7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77" y="1967670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073AEA-DAA6-B721-6569-BBCD3425B60F}"/>
              </a:ext>
            </a:extLst>
          </p:cNvPr>
          <p:cNvSpPr txBox="1"/>
          <p:nvPr/>
        </p:nvSpPr>
        <p:spPr>
          <a:xfrm>
            <a:off x="313395" y="1665016"/>
            <a:ext cx="2622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2F176-9E28-E763-2E00-5D60B1C99385}"/>
              </a:ext>
            </a:extLst>
          </p:cNvPr>
          <p:cNvSpPr txBox="1"/>
          <p:nvPr/>
        </p:nvSpPr>
        <p:spPr>
          <a:xfrm>
            <a:off x="313395" y="4342016"/>
            <a:ext cx="2622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DA5F87-0349-67BC-9FE7-9D96BAA6B10E}"/>
              </a:ext>
            </a:extLst>
          </p:cNvPr>
          <p:cNvSpPr txBox="1"/>
          <p:nvPr/>
        </p:nvSpPr>
        <p:spPr>
          <a:xfrm>
            <a:off x="8560955" y="1665016"/>
            <a:ext cx="3356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A302CE1F-20F2-BB27-2942-B27056482574}"/>
              </a:ext>
            </a:extLst>
          </p:cNvPr>
          <p:cNvCxnSpPr/>
          <p:nvPr/>
        </p:nvCxnSpPr>
        <p:spPr>
          <a:xfrm>
            <a:off x="5273040" y="3078480"/>
            <a:ext cx="0" cy="1343438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3" name="타원 1052">
            <a:extLst>
              <a:ext uri="{FF2B5EF4-FFF2-40B4-BE49-F238E27FC236}">
                <a16:creationId xmlns:a16="http://schemas.microsoft.com/office/drawing/2014/main" id="{707B732C-EDBE-7F7A-F07B-A6D8E16E040F}"/>
              </a:ext>
            </a:extLst>
          </p:cNvPr>
          <p:cNvSpPr/>
          <p:nvPr/>
        </p:nvSpPr>
        <p:spPr>
          <a:xfrm>
            <a:off x="5130800" y="355600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4B0470E-D837-C3B8-C544-BBFC66D3F5FF}"/>
              </a:ext>
            </a:extLst>
          </p:cNvPr>
          <p:cNvSpPr txBox="1"/>
          <p:nvPr/>
        </p:nvSpPr>
        <p:spPr>
          <a:xfrm>
            <a:off x="5112821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Vin</a:t>
            </a:r>
          </a:p>
        </p:txBody>
      </p:sp>
      <p:cxnSp>
        <p:nvCxnSpPr>
          <p:cNvPr id="1057" name="직선 화살표 연결선 1056">
            <a:extLst>
              <a:ext uri="{FF2B5EF4-FFF2-40B4-BE49-F238E27FC236}">
                <a16:creationId xmlns:a16="http://schemas.microsoft.com/office/drawing/2014/main" id="{295413F0-03A6-BA0A-03DD-2427FC091A1B}"/>
              </a:ext>
            </a:extLst>
          </p:cNvPr>
          <p:cNvCxnSpPr>
            <a:cxnSpLocks/>
          </p:cNvCxnSpPr>
          <p:nvPr/>
        </p:nvCxnSpPr>
        <p:spPr>
          <a:xfrm>
            <a:off x="7381732" y="2590800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8" name="타원 1057">
            <a:extLst>
              <a:ext uri="{FF2B5EF4-FFF2-40B4-BE49-F238E27FC236}">
                <a16:creationId xmlns:a16="http://schemas.microsoft.com/office/drawing/2014/main" id="{8EF61564-1DB8-EFEE-B5AE-B83B0B871998}"/>
              </a:ext>
            </a:extLst>
          </p:cNvPr>
          <p:cNvSpPr/>
          <p:nvPr/>
        </p:nvSpPr>
        <p:spPr>
          <a:xfrm>
            <a:off x="7244572" y="307848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AF9C156-C2E0-5910-B737-968032D2147D}"/>
              </a:ext>
            </a:extLst>
          </p:cNvPr>
          <p:cNvSpPr txBox="1"/>
          <p:nvPr/>
        </p:nvSpPr>
        <p:spPr>
          <a:xfrm>
            <a:off x="7185953" y="3119135"/>
            <a:ext cx="4734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Vout</a:t>
            </a:r>
          </a:p>
        </p:txBody>
      </p: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73902CF2-4C3B-DC4D-EA19-99A6C4A545F6}"/>
              </a:ext>
            </a:extLst>
          </p:cNvPr>
          <p:cNvCxnSpPr>
            <a:cxnSpLocks/>
          </p:cNvCxnSpPr>
          <p:nvPr/>
        </p:nvCxnSpPr>
        <p:spPr>
          <a:xfrm>
            <a:off x="8057829" y="2558192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63" name="타원 1062">
            <a:extLst>
              <a:ext uri="{FF2B5EF4-FFF2-40B4-BE49-F238E27FC236}">
                <a16:creationId xmlns:a16="http://schemas.microsoft.com/office/drawing/2014/main" id="{87A3DC53-DBC5-931D-EDF2-24FAB7BDA62F}"/>
              </a:ext>
            </a:extLst>
          </p:cNvPr>
          <p:cNvSpPr/>
          <p:nvPr/>
        </p:nvSpPr>
        <p:spPr>
          <a:xfrm>
            <a:off x="7920669" y="3553872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D69B805-0498-C0F9-9D54-3BD81FBA7771}"/>
              </a:ext>
            </a:extLst>
          </p:cNvPr>
          <p:cNvSpPr txBox="1"/>
          <p:nvPr/>
        </p:nvSpPr>
        <p:spPr>
          <a:xfrm>
            <a:off x="7872210" y="3594527"/>
            <a:ext cx="4261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Vcap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6F6817-4030-EB2E-A052-B7A59662554F}"/>
              </a:ext>
            </a:extLst>
          </p:cNvPr>
          <p:cNvSpPr txBox="1"/>
          <p:nvPr/>
        </p:nvSpPr>
        <p:spPr>
          <a:xfrm>
            <a:off x="7304978" y="4918186"/>
            <a:ext cx="7902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1000uF</a:t>
            </a:r>
          </a:p>
          <a:p>
            <a:pPr algn="l"/>
            <a:r>
              <a:rPr lang="en-US" altLang="ko-KR" sz="1100" dirty="0">
                <a:latin typeface="Helvetica Neue"/>
              </a:rPr>
              <a:t>DC Link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52603276-151A-127B-B892-A72347D6D3B6}"/>
              </a:ext>
            </a:extLst>
          </p:cNvPr>
          <p:cNvSpPr txBox="1"/>
          <p:nvPr/>
        </p:nvSpPr>
        <p:spPr>
          <a:xfrm>
            <a:off x="7402051" y="4160308"/>
            <a:ext cx="520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40</a:t>
            </a:r>
            <a:r>
              <a:rPr lang="el-GR" altLang="ko-KR" sz="1100" i="0" dirty="0">
                <a:effectLst/>
                <a:latin typeface="Helvetica Neue"/>
                <a:ea typeface="맑은 고딕" panose="020B0503020000020004" pitchFamily="50" charset="-127"/>
              </a:rPr>
              <a:t>Ω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7" name="타원 1066">
            <a:extLst>
              <a:ext uri="{FF2B5EF4-FFF2-40B4-BE49-F238E27FC236}">
                <a16:creationId xmlns:a16="http://schemas.microsoft.com/office/drawing/2014/main" id="{2F0F2512-4D05-9584-5052-FF329D705C52}"/>
              </a:ext>
            </a:extLst>
          </p:cNvPr>
          <p:cNvSpPr/>
          <p:nvPr/>
        </p:nvSpPr>
        <p:spPr>
          <a:xfrm>
            <a:off x="4302545" y="426856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D3308AF-608F-1C18-3E1D-CEBEE5E6895F}"/>
              </a:ext>
            </a:extLst>
          </p:cNvPr>
          <p:cNvSpPr txBox="1"/>
          <p:nvPr/>
        </p:nvSpPr>
        <p:spPr>
          <a:xfrm>
            <a:off x="4314969" y="4309859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Iin</a:t>
            </a:r>
          </a:p>
        </p:txBody>
      </p:sp>
      <p:sp>
        <p:nvSpPr>
          <p:cNvPr id="1071" name="타원 1070">
            <a:extLst>
              <a:ext uri="{FF2B5EF4-FFF2-40B4-BE49-F238E27FC236}">
                <a16:creationId xmlns:a16="http://schemas.microsoft.com/office/drawing/2014/main" id="{A751B9FF-9CD4-8103-F131-DCAB65818575}"/>
              </a:ext>
            </a:extLst>
          </p:cNvPr>
          <p:cNvSpPr/>
          <p:nvPr/>
        </p:nvSpPr>
        <p:spPr>
          <a:xfrm>
            <a:off x="6994945" y="263280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6603765E-B940-4E45-B05C-729C0BA10379}"/>
              </a:ext>
            </a:extLst>
          </p:cNvPr>
          <p:cNvSpPr txBox="1"/>
          <p:nvPr/>
        </p:nvSpPr>
        <p:spPr>
          <a:xfrm>
            <a:off x="6976966" y="2673463"/>
            <a:ext cx="4240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Iout</a:t>
            </a:r>
          </a:p>
        </p:txBody>
      </p:sp>
      <p:sp>
        <p:nvSpPr>
          <p:cNvPr id="1073" name="타원 1072">
            <a:extLst>
              <a:ext uri="{FF2B5EF4-FFF2-40B4-BE49-F238E27FC236}">
                <a16:creationId xmlns:a16="http://schemas.microsoft.com/office/drawing/2014/main" id="{FF17F753-BF6E-E82A-0038-AACBEB0321DE}"/>
              </a:ext>
            </a:extLst>
          </p:cNvPr>
          <p:cNvSpPr/>
          <p:nvPr/>
        </p:nvSpPr>
        <p:spPr>
          <a:xfrm>
            <a:off x="6292024" y="3556000"/>
            <a:ext cx="274320" cy="2967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EAB23A40-AA45-54F6-2930-1BDA3F90F1C1}"/>
              </a:ext>
            </a:extLst>
          </p:cNvPr>
          <p:cNvSpPr txBox="1"/>
          <p:nvPr/>
        </p:nvSpPr>
        <p:spPr>
          <a:xfrm>
            <a:off x="6274045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TC</a:t>
            </a:r>
          </a:p>
        </p:txBody>
      </p:sp>
      <p:cxnSp>
        <p:nvCxnSpPr>
          <p:cNvPr id="1080" name="직선 화살표 연결선 1079">
            <a:extLst>
              <a:ext uri="{FF2B5EF4-FFF2-40B4-BE49-F238E27FC236}">
                <a16:creationId xmlns:a16="http://schemas.microsoft.com/office/drawing/2014/main" id="{FE953BE0-9C1E-E169-91D8-E91C3AD3C4B7}"/>
              </a:ext>
            </a:extLst>
          </p:cNvPr>
          <p:cNvCxnSpPr>
            <a:stCxn id="19" idx="3"/>
            <a:endCxn id="1056" idx="1"/>
          </p:cNvCxnSpPr>
          <p:nvPr/>
        </p:nvCxnSpPr>
        <p:spPr>
          <a:xfrm>
            <a:off x="2865560" y="2701862"/>
            <a:ext cx="2247261" cy="100251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F8284310-D260-695C-AF84-0DF6838D806B}"/>
              </a:ext>
            </a:extLst>
          </p:cNvPr>
          <p:cNvCxnSpPr>
            <a:cxnSpLocks/>
            <a:stCxn id="19" idx="3"/>
            <a:endCxn id="1059" idx="1"/>
          </p:cNvCxnSpPr>
          <p:nvPr/>
        </p:nvCxnSpPr>
        <p:spPr>
          <a:xfrm>
            <a:off x="2865560" y="2701862"/>
            <a:ext cx="4320393" cy="52499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직선 화살표 연결선 1083">
            <a:extLst>
              <a:ext uri="{FF2B5EF4-FFF2-40B4-BE49-F238E27FC236}">
                <a16:creationId xmlns:a16="http://schemas.microsoft.com/office/drawing/2014/main" id="{66551D52-7267-B302-1449-46B4EF77CD46}"/>
              </a:ext>
            </a:extLst>
          </p:cNvPr>
          <p:cNvCxnSpPr>
            <a:cxnSpLocks/>
            <a:stCxn id="19" idx="3"/>
            <a:endCxn id="1064" idx="1"/>
          </p:cNvCxnSpPr>
          <p:nvPr/>
        </p:nvCxnSpPr>
        <p:spPr>
          <a:xfrm>
            <a:off x="2865560" y="2701862"/>
            <a:ext cx="5006650" cy="1000387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CEAE25F8-C90D-4443-40C0-CFDA8ABF47C8}"/>
              </a:ext>
            </a:extLst>
          </p:cNvPr>
          <p:cNvCxnSpPr>
            <a:stCxn id="21" idx="3"/>
            <a:endCxn id="1067" idx="3"/>
          </p:cNvCxnSpPr>
          <p:nvPr/>
        </p:nvCxnSpPr>
        <p:spPr>
          <a:xfrm flipV="1">
            <a:off x="2733523" y="4521863"/>
            <a:ext cx="1609195" cy="860179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2C0BA230-095A-30E7-9B5E-B809695E80EA}"/>
              </a:ext>
            </a:extLst>
          </p:cNvPr>
          <p:cNvCxnSpPr>
            <a:cxnSpLocks/>
            <a:stCxn id="21" idx="3"/>
            <a:endCxn id="1072" idx="1"/>
          </p:cNvCxnSpPr>
          <p:nvPr/>
        </p:nvCxnSpPr>
        <p:spPr>
          <a:xfrm flipV="1">
            <a:off x="2733523" y="2781185"/>
            <a:ext cx="4243443" cy="2600857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직선 화살표 연결선 1090">
            <a:extLst>
              <a:ext uri="{FF2B5EF4-FFF2-40B4-BE49-F238E27FC236}">
                <a16:creationId xmlns:a16="http://schemas.microsoft.com/office/drawing/2014/main" id="{A574409C-0DF9-BFED-8E20-671B3D0B0B18}"/>
              </a:ext>
            </a:extLst>
          </p:cNvPr>
          <p:cNvCxnSpPr>
            <a:cxnSpLocks/>
            <a:stCxn id="22" idx="1"/>
            <a:endCxn id="1074" idx="3"/>
          </p:cNvCxnSpPr>
          <p:nvPr/>
        </p:nvCxnSpPr>
        <p:spPr>
          <a:xfrm flipH="1">
            <a:off x="6624962" y="2676284"/>
            <a:ext cx="3285715" cy="102809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4" name="TextBox 1093">
            <a:extLst>
              <a:ext uri="{FF2B5EF4-FFF2-40B4-BE49-F238E27FC236}">
                <a16:creationId xmlns:a16="http://schemas.microsoft.com/office/drawing/2014/main" id="{B9028C6E-01BA-8F57-93E8-A31B07C4D453}"/>
              </a:ext>
            </a:extLst>
          </p:cNvPr>
          <p:cNvSpPr txBox="1"/>
          <p:nvPr/>
        </p:nvSpPr>
        <p:spPr>
          <a:xfrm>
            <a:off x="2939855" y="3491401"/>
            <a:ext cx="621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12V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1A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1BA4B6B1-D9DE-C2EE-763A-1DA6E9AB370B}"/>
              </a:ext>
            </a:extLst>
          </p:cNvPr>
          <p:cNvSpPr txBox="1"/>
          <p:nvPr/>
        </p:nvSpPr>
        <p:spPr>
          <a:xfrm>
            <a:off x="7923274" y="1956493"/>
            <a:ext cx="923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450</a:t>
            </a:r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20A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8CF04-1A00-3A71-28DA-454756776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003" y="4085132"/>
            <a:ext cx="3018602" cy="2096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454178-3EC2-83B7-6940-8D93692955CB}"/>
              </a:ext>
            </a:extLst>
          </p:cNvPr>
          <p:cNvSpPr txBox="1"/>
          <p:nvPr/>
        </p:nvSpPr>
        <p:spPr>
          <a:xfrm>
            <a:off x="10948484" y="3747507"/>
            <a:ext cx="902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effectLst/>
                <a:latin typeface="Helvetica Neue"/>
              </a:rPr>
              <a:t>DL950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E48F6-2BA4-00F8-B056-66EF98A79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496" y="3476229"/>
            <a:ext cx="1794381" cy="748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C875AD-B0E3-7699-6924-6FA4237944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645" y="1768383"/>
            <a:ext cx="2059404" cy="582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BFC7C0-EFD8-5666-06B2-5A35BB9F7A6F}"/>
              </a:ext>
            </a:extLst>
          </p:cNvPr>
          <p:cNvSpPr txBox="1"/>
          <p:nvPr/>
        </p:nvSpPr>
        <p:spPr>
          <a:xfrm>
            <a:off x="378069" y="3466181"/>
            <a:ext cx="770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0" dirty="0">
                <a:effectLst/>
                <a:latin typeface="Helvetica Neue"/>
              </a:rPr>
              <a:t>BP4610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69EB3-4070-4871-5AD5-73CF8E88115E}"/>
              </a:ext>
            </a:extLst>
          </p:cNvPr>
          <p:cNvSpPr txBox="1"/>
          <p:nvPr/>
        </p:nvSpPr>
        <p:spPr>
          <a:xfrm>
            <a:off x="4512260" y="1740828"/>
            <a:ext cx="7874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DSP1950</a:t>
            </a:r>
          </a:p>
        </p:txBody>
      </p:sp>
    </p:spTree>
    <p:extLst>
      <p:ext uri="{BB962C8B-B14F-4D97-AF65-F5344CB8AC3E}">
        <p14:creationId xmlns:p14="http://schemas.microsoft.com/office/powerpoint/2010/main" val="174935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4" y="1520396"/>
            <a:ext cx="9237539" cy="45964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4B08D58-E758-E023-7EC2-8500008E7AF7}"/>
              </a:ext>
            </a:extLst>
          </p:cNvPr>
          <p:cNvCxnSpPr>
            <a:cxnSpLocks/>
          </p:cNvCxnSpPr>
          <p:nvPr/>
        </p:nvCxnSpPr>
        <p:spPr>
          <a:xfrm>
            <a:off x="4345612" y="3474742"/>
            <a:ext cx="0" cy="69657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782C2A6-7CEC-1499-4D54-A01B3178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FCEC62-9EFF-2EF7-056B-E2DF2BE72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F0417-362E-CAD7-3D19-2DB10941E962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Solution for ES Test of High Voltage Relay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F2C7D-DDEE-49D0-9300-4EF4AF133595}"/>
              </a:ext>
            </a:extLst>
          </p:cNvPr>
          <p:cNvSpPr txBox="1"/>
          <p:nvPr/>
        </p:nvSpPr>
        <p:spPr>
          <a:xfrm>
            <a:off x="8647494" y="1230577"/>
            <a:ext cx="247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Temperature Cycle Test(ES)</a:t>
            </a:r>
            <a:endParaRPr lang="ko-KR" altLang="en-US" sz="14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BF5862C-140C-A159-3DF5-5F0FF403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569" y="3407092"/>
            <a:ext cx="1917328" cy="148203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CD88AC1-C783-2684-AB45-723B9EDFA058}"/>
              </a:ext>
            </a:extLst>
          </p:cNvPr>
          <p:cNvSpPr txBox="1"/>
          <p:nvPr/>
        </p:nvSpPr>
        <p:spPr>
          <a:xfrm>
            <a:off x="983948" y="2242341"/>
            <a:ext cx="1814881" cy="3000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:CHANNEL1:DISPLAY OFF;:CHANNEL2:DISPLAY OFF;:CHANNEL3:DISPLAY OFF;:CHANNEL4:DISPLAY OFF;:CHANNEL5:DISPLAY OFF;:CHANNEL6:DISPLAY OFF;:CHANNEL1:DISPLAY ON;:CHANNEL2:DISPLAY ON;:CHANNEL3:DISPLAY ON;:CHANNEL4:DISPLAY ON;:CHANNEL5:DISPLAY ON;:CHANNEL6:DISPLAY ON;:CHANNEL7:DISPLAY ON;:CHANNEL8:DISPLAY ON;:CHANNEL9:DISPLAY ON;:CHAN1:VDIV 100;:CHAN2:VDIV 100;:CHAN3:VDIV 100;:CHAN4:VDIV 100;:CHAN5:VDIV 0.005;:CHAN6:VDIV 5;PROB 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4C796E-807E-1822-D8BA-B63A2322BC69}"/>
              </a:ext>
            </a:extLst>
          </p:cNvPr>
          <p:cNvSpPr txBox="1"/>
          <p:nvPr/>
        </p:nvSpPr>
        <p:spPr>
          <a:xfrm>
            <a:off x="983948" y="1934564"/>
            <a:ext cx="181488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Ready for DL950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0A52E-449A-C485-3134-B1B4785E81C1}"/>
              </a:ext>
            </a:extLst>
          </p:cNvPr>
          <p:cNvSpPr txBox="1"/>
          <p:nvPr/>
        </p:nvSpPr>
        <p:spPr>
          <a:xfrm>
            <a:off x="4142886" y="4896470"/>
            <a:ext cx="1755834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Triggered signals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9D34546-F72A-72BE-9607-84D7F8850DAF}"/>
              </a:ext>
            </a:extLst>
          </p:cNvPr>
          <p:cNvCxnSpPr>
            <a:cxnSpLocks/>
          </p:cNvCxnSpPr>
          <p:nvPr/>
        </p:nvCxnSpPr>
        <p:spPr>
          <a:xfrm flipV="1">
            <a:off x="3541382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09E12ED-AB3F-397C-97AB-D03CABFD1B51}"/>
              </a:ext>
            </a:extLst>
          </p:cNvPr>
          <p:cNvCxnSpPr>
            <a:cxnSpLocks/>
          </p:cNvCxnSpPr>
          <p:nvPr/>
        </p:nvCxnSpPr>
        <p:spPr>
          <a:xfrm flipV="1">
            <a:off x="3739686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ABD611A-EA67-B691-58B6-07645F4278B0}"/>
              </a:ext>
            </a:extLst>
          </p:cNvPr>
          <p:cNvCxnSpPr>
            <a:cxnSpLocks/>
          </p:cNvCxnSpPr>
          <p:nvPr/>
        </p:nvCxnSpPr>
        <p:spPr>
          <a:xfrm flipV="1">
            <a:off x="3926973" y="509544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F95A493-ABE3-2CC7-2FD8-5F2FF444B033}"/>
              </a:ext>
            </a:extLst>
          </p:cNvPr>
          <p:cNvCxnSpPr>
            <a:cxnSpLocks/>
          </p:cNvCxnSpPr>
          <p:nvPr/>
        </p:nvCxnSpPr>
        <p:spPr>
          <a:xfrm flipV="1">
            <a:off x="6646662" y="5087745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13D6E92-6A79-8824-5DF0-B346EB6FD94C}"/>
              </a:ext>
            </a:extLst>
          </p:cNvPr>
          <p:cNvCxnSpPr>
            <a:cxnSpLocks/>
          </p:cNvCxnSpPr>
          <p:nvPr/>
        </p:nvCxnSpPr>
        <p:spPr>
          <a:xfrm flipV="1">
            <a:off x="3347551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BDAC99-9CA2-ECBD-7B46-2ED6036370A2}"/>
              </a:ext>
            </a:extLst>
          </p:cNvPr>
          <p:cNvCxnSpPr>
            <a:cxnSpLocks/>
          </p:cNvCxnSpPr>
          <p:nvPr/>
        </p:nvCxnSpPr>
        <p:spPr>
          <a:xfrm flipV="1">
            <a:off x="6492426" y="5084425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6DD346-4009-F9F9-E516-08F6CD903487}"/>
              </a:ext>
            </a:extLst>
          </p:cNvPr>
          <p:cNvSpPr/>
          <p:nvPr/>
        </p:nvSpPr>
        <p:spPr>
          <a:xfrm>
            <a:off x="44524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2E0794-ECEE-43EB-C489-416EB71D920F}"/>
              </a:ext>
            </a:extLst>
          </p:cNvPr>
          <p:cNvSpPr/>
          <p:nvPr/>
        </p:nvSpPr>
        <p:spPr>
          <a:xfrm>
            <a:off x="46048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32FB28-D45C-78AC-5FCA-CB8A023EFBA8}"/>
              </a:ext>
            </a:extLst>
          </p:cNvPr>
          <p:cNvSpPr/>
          <p:nvPr/>
        </p:nvSpPr>
        <p:spPr>
          <a:xfrm>
            <a:off x="47572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A4C74B-2BD2-07DA-5104-F811411B9E36}"/>
              </a:ext>
            </a:extLst>
          </p:cNvPr>
          <p:cNvSpPr/>
          <p:nvPr/>
        </p:nvSpPr>
        <p:spPr>
          <a:xfrm>
            <a:off x="49096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12054F5-BB76-4800-5C10-04D5D870F4E1}"/>
              </a:ext>
            </a:extLst>
          </p:cNvPr>
          <p:cNvSpPr/>
          <p:nvPr/>
        </p:nvSpPr>
        <p:spPr>
          <a:xfrm>
            <a:off x="56914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870D60A-2645-30DD-E56D-068035CC7388}"/>
              </a:ext>
            </a:extLst>
          </p:cNvPr>
          <p:cNvSpPr/>
          <p:nvPr/>
        </p:nvSpPr>
        <p:spPr>
          <a:xfrm>
            <a:off x="58438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A577935-1D07-206D-2FCC-A33524E52BFA}"/>
              </a:ext>
            </a:extLst>
          </p:cNvPr>
          <p:cNvSpPr/>
          <p:nvPr/>
        </p:nvSpPr>
        <p:spPr>
          <a:xfrm>
            <a:off x="59962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9E864A3-619E-C44D-7B08-633D3038DFEF}"/>
              </a:ext>
            </a:extLst>
          </p:cNvPr>
          <p:cNvSpPr/>
          <p:nvPr/>
        </p:nvSpPr>
        <p:spPr>
          <a:xfrm>
            <a:off x="61486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55BC14-35C9-3B83-0E12-A4CB52907A3C}"/>
              </a:ext>
            </a:extLst>
          </p:cNvPr>
          <p:cNvSpPr txBox="1"/>
          <p:nvPr/>
        </p:nvSpPr>
        <p:spPr>
          <a:xfrm>
            <a:off x="8304859" y="5329802"/>
            <a:ext cx="1306816" cy="27699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 Stop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C34B01-D263-B568-6419-4C78AC94C250}"/>
              </a:ext>
            </a:extLst>
          </p:cNvPr>
          <p:cNvSpPr txBox="1"/>
          <p:nvPr/>
        </p:nvSpPr>
        <p:spPr>
          <a:xfrm>
            <a:off x="1935990" y="5334554"/>
            <a:ext cx="1306816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 Start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466802-1447-4824-625C-4E2FBB38BC27}"/>
              </a:ext>
            </a:extLst>
          </p:cNvPr>
          <p:cNvSpPr txBox="1"/>
          <p:nvPr/>
        </p:nvSpPr>
        <p:spPr>
          <a:xfrm>
            <a:off x="4495832" y="2693921"/>
            <a:ext cx="1402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Voltage(</a:t>
            </a:r>
            <a:r>
              <a:rPr lang="en-US" altLang="ko-KR" sz="1050" i="0" dirty="0">
                <a:effectLst/>
                <a:latin typeface="Helvetica Neue"/>
              </a:rPr>
              <a:t>720268)</a:t>
            </a:r>
            <a:endParaRPr lang="ko-KR" altLang="en-US" sz="105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B8A4E9F-D86D-C097-51C1-51D61CC67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842" y="1328338"/>
            <a:ext cx="1503015" cy="20183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327C91C-4573-06C3-FFFB-514C0D994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614" y="1974978"/>
            <a:ext cx="500846" cy="607003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28289AF-04E7-43E1-3CFD-73A386DF4E11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996271" y="2581981"/>
            <a:ext cx="594766" cy="108054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6C75425-63DF-BD71-EBE6-EFB288F4535B}"/>
              </a:ext>
            </a:extLst>
          </p:cNvPr>
          <p:cNvCxnSpPr>
            <a:cxnSpLocks/>
          </p:cNvCxnSpPr>
          <p:nvPr/>
        </p:nvCxnSpPr>
        <p:spPr>
          <a:xfrm flipH="1">
            <a:off x="4775814" y="2434905"/>
            <a:ext cx="1556795" cy="955758"/>
          </a:xfrm>
          <a:prstGeom prst="straightConnector1">
            <a:avLst/>
          </a:prstGeom>
          <a:ln w="28575">
            <a:solidFill>
              <a:srgbClr val="3A9A2D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AB13933-0A94-1142-070C-9F9DA169E144}"/>
              </a:ext>
            </a:extLst>
          </p:cNvPr>
          <p:cNvCxnSpPr>
            <a:cxnSpLocks/>
          </p:cNvCxnSpPr>
          <p:nvPr/>
        </p:nvCxnSpPr>
        <p:spPr>
          <a:xfrm flipH="1">
            <a:off x="5511467" y="2529712"/>
            <a:ext cx="901792" cy="899288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1BADB31-3C28-5558-8AA2-F2863C021F66}"/>
              </a:ext>
            </a:extLst>
          </p:cNvPr>
          <p:cNvSpPr txBox="1"/>
          <p:nvPr/>
        </p:nvSpPr>
        <p:spPr>
          <a:xfrm>
            <a:off x="6063062" y="3315906"/>
            <a:ext cx="1556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Temperature(</a:t>
            </a:r>
            <a:r>
              <a:rPr lang="en-US" altLang="ko-KR" sz="1050" i="0" dirty="0">
                <a:effectLst/>
                <a:latin typeface="Helvetica Neue"/>
              </a:rPr>
              <a:t>701265)</a:t>
            </a:r>
            <a:endParaRPr lang="ko-KR" altLang="en-US" sz="105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910036-B00C-1597-88E7-D8A15689722E}"/>
              </a:ext>
            </a:extLst>
          </p:cNvPr>
          <p:cNvSpPr txBox="1"/>
          <p:nvPr/>
        </p:nvSpPr>
        <p:spPr>
          <a:xfrm>
            <a:off x="5290621" y="2962877"/>
            <a:ext cx="1411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Current(</a:t>
            </a:r>
            <a:r>
              <a:rPr lang="da-DK" altLang="ko-KR" sz="1050" i="0" dirty="0">
                <a:effectLst/>
                <a:latin typeface="Helvetica Neue"/>
              </a:rPr>
              <a:t>701251)</a:t>
            </a:r>
            <a:endParaRPr lang="ko-KR" altLang="en-US" sz="10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2AD638-C301-0FF0-92D7-8B92B16F9221}"/>
              </a:ext>
            </a:extLst>
          </p:cNvPr>
          <p:cNvSpPr txBox="1"/>
          <p:nvPr/>
        </p:nvSpPr>
        <p:spPr>
          <a:xfrm>
            <a:off x="7537016" y="1912644"/>
            <a:ext cx="1556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Constant Temperature and Humidity Chamber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618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8D741-6182-2F27-F0E1-0B756A89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Mechanical &amp; Environment </a:t>
            </a:r>
            <a:r>
              <a:rPr lang="en-US" altLang="ko-KR" b="1" i="0" dirty="0">
                <a:solidFill>
                  <a:srgbClr val="FFFFFF"/>
                </a:solidFill>
                <a:effectLst/>
                <a:latin typeface="Helvetica Neue"/>
              </a:rPr>
              <a:t>Test, 2EA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FBA2D8-9123-443A-ED53-1FDE4E1AB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08227" y="6449980"/>
            <a:ext cx="398958" cy="365125"/>
          </a:xfrm>
        </p:spPr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1C0C68-8074-ABFF-8D40-DF6F879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7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8867C40-2CA5-2A51-4E36-78BD556A2567}"/>
              </a:ext>
            </a:extLst>
          </p:cNvPr>
          <p:cNvSpPr txBox="1"/>
          <p:nvPr/>
        </p:nvSpPr>
        <p:spPr>
          <a:xfrm>
            <a:off x="5291332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1028" name="Picture 4" descr="Featured product image">
            <a:extLst>
              <a:ext uri="{FF2B5EF4-FFF2-40B4-BE49-F238E27FC236}">
                <a16:creationId xmlns:a16="http://schemas.microsoft.com/office/drawing/2014/main" id="{608C1852-39A7-7CAB-A072-5E1C53CC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6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AA97F00-063E-9E39-0CEB-B372E51C53E6}"/>
              </a:ext>
            </a:extLst>
          </p:cNvPr>
          <p:cNvSpPr txBox="1"/>
          <p:nvPr/>
        </p:nvSpPr>
        <p:spPr>
          <a:xfrm>
            <a:off x="5291332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30" name="Picture 6" descr="Featured product image">
            <a:extLst>
              <a:ext uri="{FF2B5EF4-FFF2-40B4-BE49-F238E27FC236}">
                <a16:creationId xmlns:a16="http://schemas.microsoft.com/office/drawing/2014/main" id="{70BC3A13-9BD3-2961-5A60-17E147B7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662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B634340-111D-B020-E9E1-0091559F51E0}"/>
              </a:ext>
            </a:extLst>
          </p:cNvPr>
          <p:cNvSpPr txBox="1"/>
          <p:nvPr/>
        </p:nvSpPr>
        <p:spPr>
          <a:xfrm>
            <a:off x="8119274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7918B7-7256-E99A-F0BD-9352040FA6B6}"/>
              </a:ext>
            </a:extLst>
          </p:cNvPr>
          <p:cNvSpPr txBox="1"/>
          <p:nvPr/>
        </p:nvSpPr>
        <p:spPr>
          <a:xfrm>
            <a:off x="6539839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032" name="Picture 8" descr="Featured product image">
            <a:extLst>
              <a:ext uri="{FF2B5EF4-FFF2-40B4-BE49-F238E27FC236}">
                <a16:creationId xmlns:a16="http://schemas.microsoft.com/office/drawing/2014/main" id="{19A51DC0-D389-6469-9A9F-17CB6540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69" y="4539099"/>
            <a:ext cx="2008377" cy="150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7AE00F9-81FF-F01C-7D8C-21F289E029AA}"/>
              </a:ext>
            </a:extLst>
          </p:cNvPr>
          <p:cNvSpPr txBox="1"/>
          <p:nvPr/>
        </p:nvSpPr>
        <p:spPr>
          <a:xfrm>
            <a:off x="8192939" y="4148052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C524FD-F271-E0EF-7082-2CC8034756B2}"/>
              </a:ext>
            </a:extLst>
          </p:cNvPr>
          <p:cNvSpPr txBox="1"/>
          <p:nvPr/>
        </p:nvSpPr>
        <p:spPr>
          <a:xfrm>
            <a:off x="6539838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7CB64E-02CF-4A92-8C66-3661FD99BC0C}"/>
              </a:ext>
            </a:extLst>
          </p:cNvPr>
          <p:cNvSpPr txBox="1"/>
          <p:nvPr/>
        </p:nvSpPr>
        <p:spPr>
          <a:xfrm>
            <a:off x="10376256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3A133F-18B2-61B7-F931-43CE089B3DA5}"/>
              </a:ext>
            </a:extLst>
          </p:cNvPr>
          <p:cNvSpPr txBox="1"/>
          <p:nvPr/>
        </p:nvSpPr>
        <p:spPr>
          <a:xfrm>
            <a:off x="10544668" y="5127494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F3F163B-A940-A70F-43C4-1B8475991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15" y="1446827"/>
            <a:ext cx="3555364" cy="45985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505C06-15BC-F12F-7267-67E44DA8F862}"/>
              </a:ext>
            </a:extLst>
          </p:cNvPr>
          <p:cNvSpPr/>
          <p:nvPr/>
        </p:nvSpPr>
        <p:spPr>
          <a:xfrm>
            <a:off x="2273014" y="2333601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9F7D7-21CA-EE97-DE61-995A324E8E73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1A7CF-8BC0-7BE9-2D56-9BD538926FEC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4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T&amp;M System Dept. Organizations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50" name="모서리가 둥근 직사각형 6">
            <a:extLst>
              <a:ext uri="{FF2B5EF4-FFF2-40B4-BE49-F238E27FC236}">
                <a16:creationId xmlns:a16="http://schemas.microsoft.com/office/drawing/2014/main" id="{6FE2BD93-98C0-B7D1-5CE5-131F8C487F19}"/>
              </a:ext>
            </a:extLst>
          </p:cNvPr>
          <p:cNvSpPr/>
          <p:nvPr/>
        </p:nvSpPr>
        <p:spPr>
          <a:xfrm>
            <a:off x="5039254" y="1389357"/>
            <a:ext cx="1554289" cy="5994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DY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D2225F-83A9-1128-CBAA-EAA55D09B73C}"/>
              </a:ext>
            </a:extLst>
          </p:cNvPr>
          <p:cNvSpPr txBox="1"/>
          <p:nvPr/>
        </p:nvSpPr>
        <p:spPr>
          <a:xfrm>
            <a:off x="3397527" y="2866528"/>
            <a:ext cx="32243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b="1" dirty="0">
                <a:solidFill>
                  <a:prstClr val="black"/>
                </a:solidFill>
              </a:rPr>
              <a:t>Hardware </a:t>
            </a:r>
            <a:r>
              <a:rPr lang="en-US" altLang="ko-KR" sz="1050" b="1" dirty="0">
                <a:solidFill>
                  <a:prstClr val="black"/>
                </a:solidFill>
              </a:rPr>
              <a:t>Part</a:t>
            </a:r>
            <a:br>
              <a:rPr lang="ja-JP" altLang="ko-KR" sz="1050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</a:rPr>
              <a:t> Part Leader 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&amp; Project Leader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 </a:t>
            </a: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srgbClr val="00B0F0"/>
                </a:solidFill>
              </a:rPr>
              <a:t>Involved in HW part of all system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A776D6-C9C2-0F76-07A6-EF9900FADB80}"/>
              </a:ext>
            </a:extLst>
          </p:cNvPr>
          <p:cNvSpPr txBox="1"/>
          <p:nvPr/>
        </p:nvSpPr>
        <p:spPr>
          <a:xfrm>
            <a:off x="5980895" y="5144388"/>
            <a:ext cx="186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 Project Leader</a:t>
            </a:r>
            <a:endParaRPr lang="en-US" altLang="ja-JP" sz="100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 </a:t>
            </a:r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 </a:t>
            </a:r>
          </a:p>
          <a:p>
            <a:pPr latinLnBrk="1"/>
            <a:endParaRPr lang="en-US" altLang="ja-JP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16 years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14CDF3-8A58-8C42-E332-E9CC69680D49}"/>
              </a:ext>
            </a:extLst>
          </p:cNvPr>
          <p:cNvSpPr txBox="1"/>
          <p:nvPr/>
        </p:nvSpPr>
        <p:spPr>
          <a:xfrm>
            <a:off x="9309215" y="2866528"/>
            <a:ext cx="19590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50" b="1" dirty="0">
                <a:solidFill>
                  <a:prstClr val="black"/>
                </a:solidFill>
              </a:rPr>
              <a:t>Software Part</a:t>
            </a:r>
            <a:br>
              <a:rPr lang="ja-JP" altLang="ko-KR" sz="1050" b="1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Part Leader &amp; Project Leader </a:t>
            </a:r>
            <a:endParaRPr lang="en-US" altLang="ko-KR" sz="105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</a:rPr>
              <a:t> C#</a:t>
            </a:r>
            <a:r>
              <a:rPr lang="ja-JP" altLang="ko-KR" sz="1050" dirty="0">
                <a:solidFill>
                  <a:prstClr val="black"/>
                </a:solidFill>
              </a:rPr>
              <a:t> BASE </a:t>
            </a:r>
            <a:r>
              <a:rPr lang="en-US" altLang="ja-JP" sz="105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ja-JP" sz="105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Total career about 17 years</a:t>
            </a:r>
          </a:p>
          <a:p>
            <a:pPr latinLnBrk="1"/>
            <a:r>
              <a:rPr lang="ja-JP" altLang="ko-KR" sz="1050" dirty="0">
                <a:solidFill>
                  <a:prstClr val="black"/>
                </a:solidFill>
              </a:rPr>
              <a:t> </a:t>
            </a:r>
            <a:endParaRPr lang="en-US" altLang="ja-JP" sz="10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6B8673-97B1-7B47-5881-28B1FD96CFEB}"/>
              </a:ext>
            </a:extLst>
          </p:cNvPr>
          <p:cNvSpPr txBox="1"/>
          <p:nvPr/>
        </p:nvSpPr>
        <p:spPr>
          <a:xfrm>
            <a:off x="6593543" y="1338206"/>
            <a:ext cx="343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200" b="1" dirty="0">
                <a:solidFill>
                  <a:prstClr val="black"/>
                </a:solidFill>
              </a:rPr>
              <a:t>T&amp;M </a:t>
            </a:r>
            <a:r>
              <a:rPr lang="ja-JP" altLang="ko-KR" sz="1200" b="1" dirty="0">
                <a:solidFill>
                  <a:prstClr val="black"/>
                </a:solidFill>
              </a:rPr>
              <a:t>SYS</a:t>
            </a:r>
            <a:r>
              <a:rPr lang="en-US" altLang="ja-JP" sz="1200" b="1" dirty="0">
                <a:solidFill>
                  <a:prstClr val="black"/>
                </a:solidFill>
              </a:rPr>
              <a:t> Dept. Manager</a:t>
            </a:r>
            <a:r>
              <a:rPr lang="ja-JP" altLang="ko-KR" sz="1200" b="1" dirty="0">
                <a:solidFill>
                  <a:prstClr val="black"/>
                </a:solidFill>
              </a:rPr>
              <a:t> </a:t>
            </a:r>
            <a:br>
              <a:rPr lang="ja-JP" altLang="ko-KR" sz="1200" dirty="0">
                <a:solidFill>
                  <a:prstClr val="black"/>
                </a:solidFill>
              </a:rPr>
            </a:br>
            <a:r>
              <a:rPr lang="en-US" altLang="ja-JP" sz="1200" dirty="0">
                <a:solidFill>
                  <a:prstClr val="black"/>
                </a:solidFill>
              </a:rPr>
              <a:t> Team Leader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altLang="ja-JP" sz="1200" dirty="0">
                <a:solidFill>
                  <a:prstClr val="black"/>
                </a:solidFill>
              </a:rPr>
              <a:t>Project Management, Risk Management</a:t>
            </a:r>
            <a:endParaRPr lang="en-US" altLang="ko-KR" sz="12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007791-91B5-14BE-DAB1-66AD46AD9751}"/>
              </a:ext>
            </a:extLst>
          </p:cNvPr>
          <p:cNvSpPr txBox="1"/>
          <p:nvPr/>
        </p:nvSpPr>
        <p:spPr>
          <a:xfrm>
            <a:off x="8077034" y="5154005"/>
            <a:ext cx="2422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Project Leader</a:t>
            </a:r>
            <a:r>
              <a:rPr lang="en-US" altLang="ja-JP" sz="1000" b="1" dirty="0">
                <a:solidFill>
                  <a:prstClr val="black"/>
                </a:solidFill>
              </a:rPr>
              <a:t>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14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LG</a:t>
            </a:r>
            <a:r>
              <a:rPr lang="ko-KR" altLang="en-US" sz="1000" dirty="0">
                <a:solidFill>
                  <a:srgbClr val="00B0F0"/>
                </a:solidFill>
                <a:cs typeface="Arial" pitchFamily="34" charset="0"/>
              </a:rPr>
              <a:t> </a:t>
            </a:r>
            <a:r>
              <a:rPr lang="en-US" altLang="ko-KR" sz="1000" dirty="0">
                <a:solidFill>
                  <a:srgbClr val="00B0F0"/>
                </a:solidFill>
                <a:cs typeface="Arial" pitchFamily="34" charset="0"/>
              </a:rPr>
              <a:t>MAGNA ICCU Project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</p:txBody>
      </p:sp>
      <p:pic>
        <p:nvPicPr>
          <p:cNvPr id="56" name="그림 55" descr="사람, 하늘, 정장, 남자이(가) 표시된 사진&#10;&#10;자동 생성된 설명">
            <a:extLst>
              <a:ext uri="{FF2B5EF4-FFF2-40B4-BE49-F238E27FC236}">
                <a16:creationId xmlns:a16="http://schemas.microsoft.com/office/drawing/2014/main" id="{3006AF7C-3771-7A4E-B08B-A9803EF70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56" y="1432708"/>
            <a:ext cx="574794" cy="54217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2079CB-96A2-5507-0A2F-ECC98C1A103A}"/>
              </a:ext>
            </a:extLst>
          </p:cNvPr>
          <p:cNvGrpSpPr/>
          <p:nvPr/>
        </p:nvGrpSpPr>
        <p:grpSpPr>
          <a:xfrm>
            <a:off x="8186635" y="2891906"/>
            <a:ext cx="1137640" cy="530486"/>
            <a:chOff x="9634116" y="2649918"/>
            <a:chExt cx="1137640" cy="530486"/>
          </a:xfrm>
        </p:grpSpPr>
        <p:sp>
          <p:nvSpPr>
            <p:cNvPr id="58" name="모서리가 둥근 직사각형 8">
              <a:extLst>
                <a:ext uri="{FF2B5EF4-FFF2-40B4-BE49-F238E27FC236}">
                  <a16:creationId xmlns:a16="http://schemas.microsoft.com/office/drawing/2014/main" id="{DFBBD355-50BA-1C9A-9497-599AB6E866FE}"/>
                </a:ext>
              </a:extLst>
            </p:cNvPr>
            <p:cNvSpPr/>
            <p:nvPr/>
          </p:nvSpPr>
          <p:spPr>
            <a:xfrm>
              <a:off x="9634116" y="2649918"/>
              <a:ext cx="1137640" cy="5304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SW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BAE</a:t>
              </a:r>
            </a:p>
          </p:txBody>
        </p:sp>
        <p:pic>
          <p:nvPicPr>
            <p:cNvPr id="59" name="그림 58" descr="사람, 하늘, 정장, 의류이(가) 표시된 사진&#10;&#10;자동 생성된 설명">
              <a:extLst>
                <a:ext uri="{FF2B5EF4-FFF2-40B4-BE49-F238E27FC236}">
                  <a16:creationId xmlns:a16="http://schemas.microsoft.com/office/drawing/2014/main" id="{93EED5B3-C4D2-4136-98F2-D4D39CFB540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488" y="2714320"/>
              <a:ext cx="432108" cy="432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EF3E755-BB4D-1339-2641-7697B3ED6232}"/>
              </a:ext>
            </a:extLst>
          </p:cNvPr>
          <p:cNvGrpSpPr/>
          <p:nvPr/>
        </p:nvGrpSpPr>
        <p:grpSpPr>
          <a:xfrm>
            <a:off x="2234371" y="2891906"/>
            <a:ext cx="1132795" cy="528528"/>
            <a:chOff x="967914" y="2649450"/>
            <a:chExt cx="1132795" cy="528528"/>
          </a:xfrm>
        </p:grpSpPr>
        <p:sp>
          <p:nvSpPr>
            <p:cNvPr id="61" name="모서리가 둥근 직사각형 12">
              <a:extLst>
                <a:ext uri="{FF2B5EF4-FFF2-40B4-BE49-F238E27FC236}">
                  <a16:creationId xmlns:a16="http://schemas.microsoft.com/office/drawing/2014/main" id="{947B8BA8-24C3-0700-0094-571CD10C4576}"/>
                </a:ext>
              </a:extLst>
            </p:cNvPr>
            <p:cNvSpPr/>
            <p:nvPr/>
          </p:nvSpPr>
          <p:spPr>
            <a:xfrm>
              <a:off x="967914" y="2649450"/>
              <a:ext cx="1132795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YG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NOH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2" name="그림 61" descr="사람, 하늘, 정장, 넥타이이(가) 표시된 사진&#10;&#10;자동 생성된 설명">
              <a:extLst>
                <a:ext uri="{FF2B5EF4-FFF2-40B4-BE49-F238E27FC236}">
                  <a16:creationId xmlns:a16="http://schemas.microsoft.com/office/drawing/2014/main" id="{940F8BAE-9014-CFF8-9D7B-C1B1124C865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72" y="2696795"/>
              <a:ext cx="435924" cy="432000"/>
            </a:xfrm>
            <a:prstGeom prst="rect">
              <a:avLst/>
            </a:prstGeom>
          </p:spPr>
        </p:pic>
      </p:grpSp>
      <p:sp>
        <p:nvSpPr>
          <p:cNvPr id="64" name="모서리가 둥근 직사각형 8">
            <a:extLst>
              <a:ext uri="{FF2B5EF4-FFF2-40B4-BE49-F238E27FC236}">
                <a16:creationId xmlns:a16="http://schemas.microsoft.com/office/drawing/2014/main" id="{31442544-A358-2F6C-706E-80C83CAE072F}"/>
              </a:ext>
            </a:extLst>
          </p:cNvPr>
          <p:cNvSpPr/>
          <p:nvPr/>
        </p:nvSpPr>
        <p:spPr>
          <a:xfrm>
            <a:off x="6139542" y="4570997"/>
            <a:ext cx="1137640" cy="530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SB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JUNG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5" name="그림 64" descr="사람, 하늘, 실외, 정장이(가) 표시된 사진&#10;&#10;자동 생성된 설명">
            <a:extLst>
              <a:ext uri="{FF2B5EF4-FFF2-40B4-BE49-F238E27FC236}">
                <a16:creationId xmlns:a16="http://schemas.microsoft.com/office/drawing/2014/main" id="{85EA1684-B772-8480-23EE-B0D025C090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47" y="4639273"/>
            <a:ext cx="429012" cy="432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9D3F8142-71B7-29A7-4F0D-B28922215F3B}"/>
              </a:ext>
            </a:extLst>
          </p:cNvPr>
          <p:cNvGrpSpPr/>
          <p:nvPr/>
        </p:nvGrpSpPr>
        <p:grpSpPr>
          <a:xfrm>
            <a:off x="8188889" y="4564648"/>
            <a:ext cx="1135386" cy="528528"/>
            <a:chOff x="7966579" y="4049723"/>
            <a:chExt cx="1135386" cy="528528"/>
          </a:xfrm>
        </p:grpSpPr>
        <p:sp>
          <p:nvSpPr>
            <p:cNvPr id="67" name="모서리가 둥근 직사각형 26">
              <a:extLst>
                <a:ext uri="{FF2B5EF4-FFF2-40B4-BE49-F238E27FC236}">
                  <a16:creationId xmlns:a16="http://schemas.microsoft.com/office/drawing/2014/main" id="{D4197B58-1B2B-5AD8-9983-07D82985DA4D}"/>
                </a:ext>
              </a:extLst>
            </p:cNvPr>
            <p:cNvSpPr/>
            <p:nvPr/>
          </p:nvSpPr>
          <p:spPr>
            <a:xfrm>
              <a:off x="7966579" y="4049723"/>
              <a:ext cx="1135386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JJ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PARK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8" name="그림 67" descr="사람, 넥타이, 하늘, 정장이(가) 표시된 사진&#10;&#10;자동 생성된 설명">
              <a:extLst>
                <a:ext uri="{FF2B5EF4-FFF2-40B4-BE49-F238E27FC236}">
                  <a16:creationId xmlns:a16="http://schemas.microsoft.com/office/drawing/2014/main" id="{2B8160BA-CD00-655B-9A0E-18CC7BE2B62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486" y="4105315"/>
              <a:ext cx="468036" cy="43200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20344E6-C106-5E67-768E-6C858240326C}"/>
              </a:ext>
            </a:extLst>
          </p:cNvPr>
          <p:cNvSpPr txBox="1"/>
          <p:nvPr/>
        </p:nvSpPr>
        <p:spPr>
          <a:xfrm>
            <a:off x="10044249" y="5154005"/>
            <a:ext cx="1930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Project Assistant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5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SL Wire-less Charge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</a:t>
            </a:r>
          </a:p>
          <a:p>
            <a:pPr latinLnBrk="1"/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Kyungshin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Li-ion Battery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E6D8F02-25D6-66CC-2B76-FCB105559452}"/>
              </a:ext>
            </a:extLst>
          </p:cNvPr>
          <p:cNvGrpSpPr/>
          <p:nvPr/>
        </p:nvGrpSpPr>
        <p:grpSpPr>
          <a:xfrm>
            <a:off x="10122774" y="4575193"/>
            <a:ext cx="1125691" cy="528881"/>
            <a:chOff x="10389476" y="4047337"/>
            <a:chExt cx="1125691" cy="528881"/>
          </a:xfrm>
        </p:grpSpPr>
        <p:sp>
          <p:nvSpPr>
            <p:cNvPr id="71" name="모서리가 둥근 직사각형 17">
              <a:extLst>
                <a:ext uri="{FF2B5EF4-FFF2-40B4-BE49-F238E27FC236}">
                  <a16:creationId xmlns:a16="http://schemas.microsoft.com/office/drawing/2014/main" id="{3CCD8DE0-B99A-51A7-5F4C-22602EC6A31F}"/>
                </a:ext>
              </a:extLst>
            </p:cNvPr>
            <p:cNvSpPr/>
            <p:nvPr/>
          </p:nvSpPr>
          <p:spPr>
            <a:xfrm>
              <a:off x="10389476" y="4047337"/>
              <a:ext cx="1125691" cy="52888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DH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AHN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37BA393-B0DB-DC4F-DE5B-1B98BE646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10555421" y="4117209"/>
              <a:ext cx="336550" cy="389136"/>
            </a:xfrm>
            <a:prstGeom prst="rect">
              <a:avLst/>
            </a:prstGeom>
          </p:spPr>
        </p:pic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FEC7478-F354-C864-D042-1469F2BEF3BC}"/>
              </a:ext>
            </a:extLst>
          </p:cNvPr>
          <p:cNvCxnSpPr>
            <a:cxnSpLocks/>
            <a:stCxn id="58" idx="2"/>
            <a:endCxn id="67" idx="0"/>
          </p:cNvCxnSpPr>
          <p:nvPr/>
        </p:nvCxnSpPr>
        <p:spPr>
          <a:xfrm>
            <a:off x="8755455" y="3422392"/>
            <a:ext cx="1127" cy="114225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EAD101EC-5F16-92FE-B7D6-C2992653AD4B}"/>
              </a:ext>
            </a:extLst>
          </p:cNvPr>
          <p:cNvCxnSpPr>
            <a:stCxn id="50" idx="2"/>
            <a:endCxn id="61" idx="0"/>
          </p:cNvCxnSpPr>
          <p:nvPr/>
        </p:nvCxnSpPr>
        <p:spPr>
          <a:xfrm rot="5400000">
            <a:off x="3857045" y="932551"/>
            <a:ext cx="903079" cy="3015630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C0B3A2DD-9F5E-8693-D032-3301C0B3ABB0}"/>
              </a:ext>
            </a:extLst>
          </p:cNvPr>
          <p:cNvCxnSpPr>
            <a:stCxn id="50" idx="2"/>
            <a:endCxn id="58" idx="0"/>
          </p:cNvCxnSpPr>
          <p:nvPr/>
        </p:nvCxnSpPr>
        <p:spPr>
          <a:xfrm rot="16200000" flipH="1">
            <a:off x="6834388" y="970838"/>
            <a:ext cx="903079" cy="2939056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7D70FE7-C7F6-72DD-16F8-91B9D07FA8A9}"/>
              </a:ext>
            </a:extLst>
          </p:cNvPr>
          <p:cNvCxnSpPr>
            <a:cxnSpLocks/>
            <a:stCxn id="61" idx="2"/>
            <a:endCxn id="81" idx="0"/>
          </p:cNvCxnSpPr>
          <p:nvPr/>
        </p:nvCxnSpPr>
        <p:spPr>
          <a:xfrm rot="5400000">
            <a:off x="1451885" y="3235522"/>
            <a:ext cx="1163972" cy="1533797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8CA1B40-F04C-1619-E041-DC5FCF31297C}"/>
              </a:ext>
            </a:extLst>
          </p:cNvPr>
          <p:cNvCxnSpPr>
            <a:cxnSpLocks/>
            <a:stCxn id="64" idx="0"/>
            <a:endCxn id="58" idx="2"/>
          </p:cNvCxnSpPr>
          <p:nvPr/>
        </p:nvCxnSpPr>
        <p:spPr>
          <a:xfrm rot="5400000" flipH="1" flipV="1">
            <a:off x="7157606" y="2973149"/>
            <a:ext cx="1148605" cy="2047093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46C5FEC4-0BD0-733E-D558-D1F8599B49F0}"/>
              </a:ext>
            </a:extLst>
          </p:cNvPr>
          <p:cNvCxnSpPr>
            <a:cxnSpLocks/>
            <a:stCxn id="71" idx="0"/>
            <a:endCxn id="58" idx="2"/>
          </p:cNvCxnSpPr>
          <p:nvPr/>
        </p:nvCxnSpPr>
        <p:spPr>
          <a:xfrm rot="16200000" flipV="1">
            <a:off x="9144138" y="3033710"/>
            <a:ext cx="1152801" cy="1930165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9B64266-186C-7219-ED39-A80FB70258AA}"/>
              </a:ext>
            </a:extLst>
          </p:cNvPr>
          <p:cNvSpPr txBox="1"/>
          <p:nvPr/>
        </p:nvSpPr>
        <p:spPr>
          <a:xfrm>
            <a:off x="667975" y="5113610"/>
            <a:ext cx="25071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</p:txBody>
      </p:sp>
      <p:sp>
        <p:nvSpPr>
          <p:cNvPr id="81" name="모서리가 둥근 직사각형 12">
            <a:extLst>
              <a:ext uri="{FF2B5EF4-FFF2-40B4-BE49-F238E27FC236}">
                <a16:creationId xmlns:a16="http://schemas.microsoft.com/office/drawing/2014/main" id="{D8DDD3A0-A2DD-E3B0-79CF-1BA83C39775D}"/>
              </a:ext>
            </a:extLst>
          </p:cNvPr>
          <p:cNvSpPr/>
          <p:nvPr/>
        </p:nvSpPr>
        <p:spPr>
          <a:xfrm>
            <a:off x="700574" y="4584406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3" name="그림 82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0B8CE57D-BD56-12D7-4E51-3FAA64A048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8" y="4637009"/>
            <a:ext cx="435600" cy="432000"/>
          </a:xfrm>
          <a:prstGeom prst="rect">
            <a:avLst/>
          </a:prstGeom>
        </p:spPr>
      </p:pic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E7A5077-40DA-70A9-A5E4-67ACD6F90F41}"/>
              </a:ext>
            </a:extLst>
          </p:cNvPr>
          <p:cNvCxnSpPr>
            <a:cxnSpLocks/>
            <a:stCxn id="94" idx="0"/>
            <a:endCxn id="61" idx="2"/>
          </p:cNvCxnSpPr>
          <p:nvPr/>
        </p:nvCxnSpPr>
        <p:spPr>
          <a:xfrm rot="16200000" flipV="1">
            <a:off x="3185497" y="3035707"/>
            <a:ext cx="1146845" cy="1916299"/>
          </a:xfrm>
          <a:prstGeom prst="bentConnector3">
            <a:avLst>
              <a:gd name="adj1" fmla="val 49203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40A9D2C-10C3-A368-0F61-77C2389BD18F}"/>
              </a:ext>
            </a:extLst>
          </p:cNvPr>
          <p:cNvSpPr txBox="1"/>
          <p:nvPr/>
        </p:nvSpPr>
        <p:spPr>
          <a:xfrm>
            <a:off x="4111157" y="5108455"/>
            <a:ext cx="16017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prstClr val="black"/>
                </a:solidFill>
              </a:rPr>
              <a:t>Schedule </a:t>
            </a:r>
            <a:r>
              <a:rPr lang="en-US" altLang="ja-JP" sz="1050" dirty="0">
                <a:solidFill>
                  <a:prstClr val="black"/>
                </a:solidFill>
              </a:rPr>
              <a:t>Management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94" name="모서리가 둥근 직사각형 12">
            <a:extLst>
              <a:ext uri="{FF2B5EF4-FFF2-40B4-BE49-F238E27FC236}">
                <a16:creationId xmlns:a16="http://schemas.microsoft.com/office/drawing/2014/main" id="{0A719773-4DD9-A93B-E7BF-69C32EB9DC41}"/>
              </a:ext>
            </a:extLst>
          </p:cNvPr>
          <p:cNvSpPr/>
          <p:nvPr/>
        </p:nvSpPr>
        <p:spPr>
          <a:xfrm>
            <a:off x="4150670" y="4567279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EJ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CHOI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8C63CE4D-6225-C521-496D-6F0331D150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45" y="4633622"/>
            <a:ext cx="476316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6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B066A-310F-E01B-E49F-0C3B63DC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Durability Test, 1EA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2D116-A4E5-1BE9-95E0-9466B67E6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F4D6FA0-8B72-0878-98B9-119CBA13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9" y="1433077"/>
            <a:ext cx="4219005" cy="29854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CB06CED-C53B-6C27-AE1C-2BF83A77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95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1BD5E-FDB0-FB7E-9822-94B2DECC787A}"/>
              </a:ext>
            </a:extLst>
          </p:cNvPr>
          <p:cNvSpPr txBox="1"/>
          <p:nvPr/>
        </p:nvSpPr>
        <p:spPr>
          <a:xfrm>
            <a:off x="4979100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8" name="Picture 4" descr="Featured product image">
            <a:extLst>
              <a:ext uri="{FF2B5EF4-FFF2-40B4-BE49-F238E27FC236}">
                <a16:creationId xmlns:a16="http://schemas.microsoft.com/office/drawing/2014/main" id="{5EF89F62-2886-888B-3788-54CCD2A9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94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42831-DDA3-DF29-9C9A-3E671A242DE3}"/>
              </a:ext>
            </a:extLst>
          </p:cNvPr>
          <p:cNvSpPr txBox="1"/>
          <p:nvPr/>
        </p:nvSpPr>
        <p:spPr>
          <a:xfrm>
            <a:off x="4979100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" name="Picture 6" descr="Featured product image">
            <a:extLst>
              <a:ext uri="{FF2B5EF4-FFF2-40B4-BE49-F238E27FC236}">
                <a16:creationId xmlns:a16="http://schemas.microsoft.com/office/drawing/2014/main" id="{CE39466A-7EC9-DAEF-D44B-34182097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430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4AB33-B447-FC66-21D4-3A3A97E8F255}"/>
              </a:ext>
            </a:extLst>
          </p:cNvPr>
          <p:cNvSpPr txBox="1"/>
          <p:nvPr/>
        </p:nvSpPr>
        <p:spPr>
          <a:xfrm>
            <a:off x="7807042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5B80E-0447-EE25-E323-B83C2CBD6F7B}"/>
              </a:ext>
            </a:extLst>
          </p:cNvPr>
          <p:cNvSpPr txBox="1"/>
          <p:nvPr/>
        </p:nvSpPr>
        <p:spPr>
          <a:xfrm>
            <a:off x="6227607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3" name="Picture 8" descr="Featured product image">
            <a:extLst>
              <a:ext uri="{FF2B5EF4-FFF2-40B4-BE49-F238E27FC236}">
                <a16:creationId xmlns:a16="http://schemas.microsoft.com/office/drawing/2014/main" id="{D3BF687D-8195-D71E-B36E-C117444A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07" y="4591965"/>
            <a:ext cx="1346388" cy="10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7671F4-AC07-86D4-3CC2-76143BBF15E6}"/>
              </a:ext>
            </a:extLst>
          </p:cNvPr>
          <p:cNvSpPr txBox="1"/>
          <p:nvPr/>
        </p:nvSpPr>
        <p:spPr>
          <a:xfrm>
            <a:off x="7517378" y="4161204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E4A10E-923B-6680-8732-1A7447EE8882}"/>
              </a:ext>
            </a:extLst>
          </p:cNvPr>
          <p:cNvSpPr txBox="1"/>
          <p:nvPr/>
        </p:nvSpPr>
        <p:spPr>
          <a:xfrm>
            <a:off x="6227606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97C08-DF61-5AE7-AE8F-293A58CF4932}"/>
              </a:ext>
            </a:extLst>
          </p:cNvPr>
          <p:cNvSpPr txBox="1"/>
          <p:nvPr/>
        </p:nvSpPr>
        <p:spPr>
          <a:xfrm>
            <a:off x="10064024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3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DDFED-18C6-C25D-2AF7-CFB2753ED97B}"/>
              </a:ext>
            </a:extLst>
          </p:cNvPr>
          <p:cNvSpPr txBox="1"/>
          <p:nvPr/>
        </p:nvSpPr>
        <p:spPr>
          <a:xfrm>
            <a:off x="8379915" y="5639065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1A75D8-35F8-9479-DB23-9B55FC28618A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FB4B98-5C1D-A6E2-67AC-8F256D8869D7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4036B4-636A-2CD1-8BCE-816A46EA80F4}"/>
              </a:ext>
            </a:extLst>
          </p:cNvPr>
          <p:cNvSpPr/>
          <p:nvPr/>
        </p:nvSpPr>
        <p:spPr>
          <a:xfrm>
            <a:off x="2659094" y="2463225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6C2C2-F15F-60D1-60A6-CB8B80FB7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053" y="4505303"/>
            <a:ext cx="3254363" cy="1621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FF8BFE-61F4-F4F6-EE3C-05FDFAD13BBE}"/>
              </a:ext>
            </a:extLst>
          </p:cNvPr>
          <p:cNvSpPr txBox="1"/>
          <p:nvPr/>
        </p:nvSpPr>
        <p:spPr>
          <a:xfrm>
            <a:off x="1619550" y="5690566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1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0B4FF-D523-DC99-D35B-D2D60700B4DF}"/>
              </a:ext>
            </a:extLst>
          </p:cNvPr>
          <p:cNvSpPr txBox="1"/>
          <p:nvPr/>
        </p:nvSpPr>
        <p:spPr>
          <a:xfrm>
            <a:off x="2857051" y="5690566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2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AD6B1-B193-1BB2-A23F-AD2F606F7A7F}"/>
              </a:ext>
            </a:extLst>
          </p:cNvPr>
          <p:cNvSpPr txBox="1"/>
          <p:nvPr/>
        </p:nvSpPr>
        <p:spPr>
          <a:xfrm>
            <a:off x="4094552" y="5694010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3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BB35BA-5C40-67DA-99C5-E42920585BE5}"/>
              </a:ext>
            </a:extLst>
          </p:cNvPr>
          <p:cNvSpPr txBox="1"/>
          <p:nvPr/>
        </p:nvSpPr>
        <p:spPr>
          <a:xfrm>
            <a:off x="1909482" y="4758162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4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AD596-BDC0-704F-1BDC-52C5B3C938FA}"/>
              </a:ext>
            </a:extLst>
          </p:cNvPr>
          <p:cNvSpPr txBox="1"/>
          <p:nvPr/>
        </p:nvSpPr>
        <p:spPr>
          <a:xfrm>
            <a:off x="2881976" y="4773084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5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1C5849-0DC1-E6B6-2EAC-540A08D89C1B}"/>
              </a:ext>
            </a:extLst>
          </p:cNvPr>
          <p:cNvSpPr txBox="1"/>
          <p:nvPr/>
        </p:nvSpPr>
        <p:spPr>
          <a:xfrm>
            <a:off x="3805430" y="4773084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6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8830DD-23AB-5664-DC77-EC42226DF4AB}"/>
              </a:ext>
            </a:extLst>
          </p:cNvPr>
          <p:cNvSpPr txBox="1"/>
          <p:nvPr/>
        </p:nvSpPr>
        <p:spPr>
          <a:xfrm>
            <a:off x="295078" y="4490237"/>
            <a:ext cx="1218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</a:t>
            </a:r>
          </a:p>
          <a:p>
            <a:r>
              <a:rPr lang="en-US" altLang="ko-KR" dirty="0"/>
              <a:t>6EA</a:t>
            </a:r>
          </a:p>
          <a:p>
            <a:endParaRPr lang="en-US" altLang="ko-KR" dirty="0"/>
          </a:p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24E5CC2-7331-2459-070B-2D50FAF4871C}"/>
              </a:ext>
            </a:extLst>
          </p:cNvPr>
          <p:cNvSpPr/>
          <p:nvPr/>
        </p:nvSpPr>
        <p:spPr>
          <a:xfrm>
            <a:off x="2067371" y="5841010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B9EBEF4-F707-7881-ED00-10FCA2C18FD0}"/>
              </a:ext>
            </a:extLst>
          </p:cNvPr>
          <p:cNvSpPr/>
          <p:nvPr/>
        </p:nvSpPr>
        <p:spPr>
          <a:xfrm>
            <a:off x="3381371" y="5841010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F58BE26-FD67-CA42-A459-7753BB367325}"/>
              </a:ext>
            </a:extLst>
          </p:cNvPr>
          <p:cNvSpPr/>
          <p:nvPr/>
        </p:nvSpPr>
        <p:spPr>
          <a:xfrm>
            <a:off x="2189049" y="4938692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706D220-E256-39F3-1AB7-4C6DE57AB64D}"/>
              </a:ext>
            </a:extLst>
          </p:cNvPr>
          <p:cNvSpPr/>
          <p:nvPr/>
        </p:nvSpPr>
        <p:spPr>
          <a:xfrm>
            <a:off x="3254859" y="4928839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2F09C64-0FE2-D8B8-D308-6998C070CFBB}"/>
              </a:ext>
            </a:extLst>
          </p:cNvPr>
          <p:cNvSpPr/>
          <p:nvPr/>
        </p:nvSpPr>
        <p:spPr>
          <a:xfrm rot="11841904">
            <a:off x="2191695" y="5391434"/>
            <a:ext cx="1730753" cy="1323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361FC7-35E1-C482-1469-13229C0FF5D4}"/>
              </a:ext>
            </a:extLst>
          </p:cNvPr>
          <p:cNvSpPr txBox="1"/>
          <p:nvPr/>
        </p:nvSpPr>
        <p:spPr>
          <a:xfrm>
            <a:off x="10106401" y="4161078"/>
            <a:ext cx="164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701930 Current Probe, 150</a:t>
            </a:r>
            <a:r>
              <a:rPr lang="en-US" altLang="ko-KR" sz="1100" dirty="0">
                <a:latin typeface="Helvetica Neue"/>
              </a:rPr>
              <a:t>Arms,DC</a:t>
            </a:r>
            <a:r>
              <a:rPr lang="ko-KR" altLang="en-US" sz="1100" dirty="0">
                <a:latin typeface="Helvetica Neue"/>
              </a:rPr>
              <a:t> </a:t>
            </a:r>
            <a:r>
              <a:rPr lang="en-US" altLang="ko-KR" sz="1100" dirty="0">
                <a:latin typeface="Helvetica Neue"/>
              </a:rPr>
              <a:t>to</a:t>
            </a:r>
            <a:r>
              <a:rPr lang="ko-KR" altLang="en-US" sz="1100" dirty="0">
                <a:latin typeface="Helvetica Neue"/>
              </a:rPr>
              <a:t> </a:t>
            </a:r>
            <a:r>
              <a:rPr lang="en-US" altLang="ko-KR" sz="1100" dirty="0">
                <a:latin typeface="Helvetica Neue"/>
              </a:rPr>
              <a:t>10MHz</a:t>
            </a:r>
            <a:endParaRPr lang="en-US" altLang="ko-KR" sz="1100" i="0" dirty="0">
              <a:effectLst/>
              <a:latin typeface="Helvetica Neue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F56AEC4-BCBB-9B10-B04A-1B8B6E860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024" y="4720206"/>
            <a:ext cx="1557973" cy="6968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75FEEBD-91A5-91FE-CD9F-416D21FF9F36}"/>
              </a:ext>
            </a:extLst>
          </p:cNvPr>
          <p:cNvSpPr txBox="1"/>
          <p:nvPr/>
        </p:nvSpPr>
        <p:spPr>
          <a:xfrm>
            <a:off x="10510942" y="562220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012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58DB-73D1-F0DD-033E-B4B8D4F2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09CFC9-6002-E650-50A9-FDCE304B60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9653FF-AEC8-29F6-CC40-EAE0F2E9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16" y="1053236"/>
            <a:ext cx="6269719" cy="4751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5DBE38-DF49-28F6-5649-70888EFC7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94" y="1053236"/>
            <a:ext cx="3813790" cy="2147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49A400-C78C-38DF-384C-7DF173FD3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980" y="3477571"/>
            <a:ext cx="3807704" cy="2327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8B2CFC-5297-BA3A-CCAE-36581E072996}"/>
              </a:ext>
            </a:extLst>
          </p:cNvPr>
          <p:cNvSpPr txBox="1"/>
          <p:nvPr/>
        </p:nvSpPr>
        <p:spPr>
          <a:xfrm>
            <a:off x="7624894" y="1053236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Failed Sample (during work)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94DD2-F696-99D3-66F1-687F67AE34CF}"/>
              </a:ext>
            </a:extLst>
          </p:cNvPr>
          <p:cNvSpPr txBox="1"/>
          <p:nvPr/>
        </p:nvSpPr>
        <p:spPr>
          <a:xfrm>
            <a:off x="7624894" y="5496987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Failed Device (during work)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1122B-6457-5034-8523-7FEE529F9D31}"/>
              </a:ext>
            </a:extLst>
          </p:cNvPr>
          <p:cNvSpPr txBox="1"/>
          <p:nvPr/>
        </p:nvSpPr>
        <p:spPr>
          <a:xfrm>
            <a:off x="753316" y="1053236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For Delivery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450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pic>
        <p:nvPicPr>
          <p:cNvPr id="5" name="내용 개체 틀 9" descr="기계, 실내, 전자제품, 컴퓨터이(가) 표시된 사진&#10;&#10;자동 생성된 설명">
            <a:extLst>
              <a:ext uri="{FF2B5EF4-FFF2-40B4-BE49-F238E27FC236}">
                <a16:creationId xmlns:a16="http://schemas.microsoft.com/office/drawing/2014/main" id="{133ADFDF-503E-88D5-4DB3-AEB458441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356" y="1186980"/>
            <a:ext cx="8710174" cy="4903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6A2D5B-D3A1-559E-DA0A-9ACE2355ED7B}"/>
              </a:ext>
            </a:extLst>
          </p:cNvPr>
          <p:cNvSpPr txBox="1"/>
          <p:nvPr/>
        </p:nvSpPr>
        <p:spPr>
          <a:xfrm>
            <a:off x="378069" y="879203"/>
            <a:ext cx="4756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System solutions for installed customer sites</a:t>
            </a:r>
            <a:endParaRPr lang="ko-KR" altLang="en-US" sz="1400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E14ABFFD-AE43-418B-B380-F9856B9192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52644" y="827981"/>
            <a:ext cx="1487999" cy="4102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hlinkClick r:id="rId4" action="ppaction://hlinkfile"/>
              </a:rPr>
              <a:t>DL950 Movie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6733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Expectations for DL950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766C-83A9-3053-D624-BF03779EB320}"/>
              </a:ext>
            </a:extLst>
          </p:cNvPr>
          <p:cNvSpPr txBox="1"/>
          <p:nvPr/>
        </p:nvSpPr>
        <p:spPr>
          <a:xfrm>
            <a:off x="680894" y="1334604"/>
            <a:ext cx="11052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It is expected to be a device that can replace NI DAQ products based on noise processing and isolation.</a:t>
            </a:r>
          </a:p>
          <a:p>
            <a:endParaRPr lang="en-US" altLang="ko-KR" dirty="0"/>
          </a:p>
        </p:txBody>
      </p:sp>
      <p:pic>
        <p:nvPicPr>
          <p:cNvPr id="6" name="Picture 4" descr="HorizontalLine">
            <a:extLst>
              <a:ext uri="{FF2B5EF4-FFF2-40B4-BE49-F238E27FC236}">
                <a16:creationId xmlns:a16="http://schemas.microsoft.com/office/drawing/2014/main" id="{04F4ED10-13E4-16D8-E0C1-F88D4D7C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0DDCE-CC27-2C06-72AB-63211BB54352}"/>
              </a:ext>
            </a:extLst>
          </p:cNvPr>
          <p:cNvSpPr txBox="1"/>
          <p:nvPr/>
        </p:nvSpPr>
        <p:spPr>
          <a:xfrm>
            <a:off x="284567" y="899428"/>
            <a:ext cx="661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T&amp;M System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DAB028-1DF3-E58A-AF20-0A494007BE24}"/>
              </a:ext>
            </a:extLst>
          </p:cNvPr>
          <p:cNvSpPr/>
          <p:nvPr/>
        </p:nvSpPr>
        <p:spPr>
          <a:xfrm>
            <a:off x="639992" y="1654281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3335BE-1B97-62B1-0AF2-C9CA08BDF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2" y="2595586"/>
            <a:ext cx="2139526" cy="1163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640BC1-C550-CD4F-3C56-3E572CA3A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96" y="4472922"/>
            <a:ext cx="2126816" cy="9233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C09E76-DA9A-1277-012B-3243F70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937" y="2323777"/>
            <a:ext cx="4586871" cy="35288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F07DB7-605D-E25F-0C36-A0D579893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974" y="2323777"/>
            <a:ext cx="3813908" cy="28619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2DB8FE7-D497-FCC9-5DAF-351EA346BA95}"/>
              </a:ext>
            </a:extLst>
          </p:cNvPr>
          <p:cNvSpPr/>
          <p:nvPr/>
        </p:nvSpPr>
        <p:spPr>
          <a:xfrm>
            <a:off x="3039170" y="3324295"/>
            <a:ext cx="1809550" cy="100506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8537A8-5526-F53D-8E18-BA654BB151B0}"/>
              </a:ext>
            </a:extLst>
          </p:cNvPr>
          <p:cNvSpPr txBox="1"/>
          <p:nvPr/>
        </p:nvSpPr>
        <p:spPr>
          <a:xfrm>
            <a:off x="3049588" y="2662926"/>
            <a:ext cx="199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Replacement for Test Solution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8BE42-3EDC-F9F7-C308-31101BF5F2A3}"/>
              </a:ext>
            </a:extLst>
          </p:cNvPr>
          <p:cNvSpPr txBox="1"/>
          <p:nvPr/>
        </p:nvSpPr>
        <p:spPr>
          <a:xfrm>
            <a:off x="710996" y="3758494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</a:t>
            </a:r>
            <a:r>
              <a:rPr lang="en-US" altLang="ko-KR" sz="1400" dirty="0" err="1"/>
              <a:t>compactDAQ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05CE4D-3C79-4921-D182-200156D53C3D}"/>
              </a:ext>
            </a:extLst>
          </p:cNvPr>
          <p:cNvSpPr txBox="1"/>
          <p:nvPr/>
        </p:nvSpPr>
        <p:spPr>
          <a:xfrm>
            <a:off x="710996" y="5481069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PXI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34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Sales opportunity of DL950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E967D-0DD7-3185-1F59-716A162B8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Samsung MX Division (Mobile)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Circuit</a:t>
            </a:r>
            <a:r>
              <a:rPr lang="ko-KR" altLang="en-US" sz="1800" dirty="0"/>
              <a:t> </a:t>
            </a:r>
            <a:r>
              <a:rPr lang="en-US" altLang="ko-KR" sz="1800" dirty="0"/>
              <a:t>board duration &amp; current test</a:t>
            </a:r>
          </a:p>
          <a:p>
            <a:r>
              <a:rPr lang="en-US" altLang="ko-KR" sz="2000" dirty="0"/>
              <a:t>Stats Chip pack Korea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Semiconductor duration &amp; looping test</a:t>
            </a:r>
          </a:p>
          <a:p>
            <a:r>
              <a:rPr lang="en-US" altLang="ko-KR" sz="2000" dirty="0" err="1"/>
              <a:t>Posco</a:t>
            </a:r>
            <a:endParaRPr lang="en-US" altLang="ko-KR" sz="2000" dirty="0"/>
          </a:p>
          <a:p>
            <a:pPr lvl="1"/>
            <a:r>
              <a:rPr lang="en-US" altLang="ko-KR" sz="1800" dirty="0"/>
              <a:t>2 units</a:t>
            </a:r>
          </a:p>
          <a:p>
            <a:pPr lvl="1"/>
            <a:r>
              <a:rPr lang="en-US" altLang="ko-KR" sz="1800" dirty="0"/>
              <a:t>Electricity quality monitoring for electrical substation in steel plant</a:t>
            </a:r>
          </a:p>
          <a:p>
            <a:r>
              <a:rPr lang="en-US" altLang="ko-KR" sz="2200" dirty="0" err="1"/>
              <a:t>Keyang</a:t>
            </a:r>
            <a:r>
              <a:rPr lang="en-US" altLang="ko-KR" sz="2200" dirty="0"/>
              <a:t> Electric Machinery</a:t>
            </a:r>
          </a:p>
          <a:p>
            <a:pPr lvl="1"/>
            <a:r>
              <a:rPr lang="en-US" altLang="ko-KR" sz="1800" dirty="0"/>
              <a:t>1 unit</a:t>
            </a:r>
          </a:p>
          <a:p>
            <a:pPr lvl="1"/>
            <a:r>
              <a:rPr lang="en-US" altLang="ko-KR" sz="1800" dirty="0"/>
              <a:t>Vehicle sunroof motor test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470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D7D0-C7E2-BD00-79F2-9C0FDA66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66581-F8F2-8E7D-51B4-518AEE8C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D6A6-9506-191E-C6C9-A1173C556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70C3B-EB6E-B51A-02E0-D59CADCC2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5196269"/>
          </a:xfrm>
        </p:spPr>
        <p:txBody>
          <a:bodyPr/>
          <a:lstStyle/>
          <a:p>
            <a:r>
              <a:rPr lang="en-US" altLang="ko-KR" sz="2000" dirty="0"/>
              <a:t>Physical Layer Analysis</a:t>
            </a:r>
          </a:p>
          <a:p>
            <a:pPr lvl="1"/>
            <a:r>
              <a:rPr lang="en-US" altLang="ko-KR" sz="1800" dirty="0"/>
              <a:t>CAN/CANFD or other serial signal physical layer decoding function like DLM series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Integrated Printer</a:t>
            </a:r>
          </a:p>
          <a:p>
            <a:pPr lvl="1"/>
            <a:r>
              <a:rPr lang="en-US" altLang="ko-KR" sz="1800" dirty="0"/>
              <a:t>Integrated printer support instantaneous data output to tangible paper</a:t>
            </a:r>
          </a:p>
          <a:p>
            <a:pPr lvl="1"/>
            <a:r>
              <a:rPr lang="en-US" altLang="ko-KR" sz="1800" dirty="0"/>
              <a:t>Heavy industry customers ( Shipbuilding ) started to change DL950 to other high speed DAQ with printer</a:t>
            </a:r>
          </a:p>
          <a:p>
            <a:pPr lvl="1"/>
            <a:r>
              <a:rPr lang="en-US" altLang="ko-KR" sz="1800" dirty="0"/>
              <a:t>The market size that can sell DL950 in the maintenance market is bigger. However, the market is being lost due to the absence of a printer. A printer function that can be set up simply and printed is needed.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Weight</a:t>
            </a:r>
          </a:p>
          <a:p>
            <a:pPr lvl="1"/>
            <a:r>
              <a:rPr lang="en-US" altLang="ko-KR" sz="1800" dirty="0"/>
              <a:t>Too heavy to carry to the test site</a:t>
            </a:r>
          </a:p>
        </p:txBody>
      </p:sp>
    </p:spTree>
    <p:extLst>
      <p:ext uri="{BB962C8B-B14F-4D97-AF65-F5344CB8AC3E}">
        <p14:creationId xmlns:p14="http://schemas.microsoft.com/office/powerpoint/2010/main" val="148270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USB C Interface</a:t>
            </a:r>
          </a:p>
          <a:p>
            <a:pPr lvl="1"/>
            <a:r>
              <a:rPr lang="en-US" altLang="ko-KR" sz="1800" dirty="0"/>
              <a:t>USB C interface should be applied(EX : replace VGA to USB C, USB C cable to External SSD)</a:t>
            </a:r>
            <a:endParaRPr lang="ko-KR" altLang="en-US" sz="1800" dirty="0"/>
          </a:p>
          <a:p>
            <a:endParaRPr lang="en-US" altLang="ko-KR" sz="2000" dirty="0"/>
          </a:p>
          <a:p>
            <a:r>
              <a:rPr lang="en-US" altLang="ko-KR" sz="2000" dirty="0"/>
              <a:t>Measure values order</a:t>
            </a:r>
          </a:p>
          <a:p>
            <a:pPr lvl="1"/>
            <a:r>
              <a:rPr lang="en-US" altLang="ko-KR" sz="1800" dirty="0"/>
              <a:t>Measure values order that are displayed in the screen cannot be changed</a:t>
            </a:r>
          </a:p>
          <a:p>
            <a:pPr lvl="1"/>
            <a:r>
              <a:rPr lang="en-US" altLang="ko-KR" sz="1800" dirty="0"/>
              <a:t>The order should be edited by user for the better analysis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Integrated DC power</a:t>
            </a:r>
          </a:p>
          <a:p>
            <a:pPr lvl="1"/>
            <a:r>
              <a:rPr lang="en-US" altLang="ko-KR" sz="1800" dirty="0"/>
              <a:t>Integrated DC power helps not to carry external power bank or source.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Display size expansion</a:t>
            </a:r>
          </a:p>
          <a:p>
            <a:pPr lvl="1"/>
            <a:r>
              <a:rPr lang="en-US" altLang="ko-KR" sz="1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screen is relatively smaller than the DLM series. Display size expansion is required.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873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(Engineer)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Remote mode key Lock</a:t>
            </a:r>
          </a:p>
          <a:p>
            <a:pPr lvl="1"/>
            <a:r>
              <a:rPr lang="en-US" altLang="ko-KR" sz="1800" dirty="0"/>
              <a:t>While in remote mode entire key locked, make us difficult to analysis the trend</a:t>
            </a:r>
          </a:p>
          <a:p>
            <a:pPr lvl="1"/>
            <a:r>
              <a:rPr lang="en-US" altLang="ko-KR" sz="1800" dirty="0"/>
              <a:t>At least time axis should be changeable so that trend analysis will be possible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Data acquisition while waiting for Trigger</a:t>
            </a:r>
          </a:p>
          <a:p>
            <a:pPr lvl="1"/>
            <a:r>
              <a:rPr lang="en-US" altLang="ko-KR" sz="1800" dirty="0"/>
              <a:t>In some cases, 720221, 701261 are used in same time with voltage input modules</a:t>
            </a:r>
          </a:p>
          <a:p>
            <a:pPr lvl="1"/>
            <a:r>
              <a:rPr lang="en-US" altLang="ko-KR" sz="1800" dirty="0"/>
              <a:t>While waiting trigger, there is no way to gather temperature data</a:t>
            </a:r>
          </a:p>
          <a:p>
            <a:pPr lvl="1"/>
            <a:endParaRPr lang="en-US" altLang="ko-KR" sz="1800" dirty="0"/>
          </a:p>
          <a:p>
            <a:r>
              <a:rPr lang="en-US" altLang="ko-KR" sz="2200" dirty="0"/>
              <a:t>LabVIEW Driver</a:t>
            </a:r>
          </a:p>
          <a:p>
            <a:pPr lvl="1"/>
            <a:r>
              <a:rPr lang="en-US" altLang="ko-KR" sz="1800" dirty="0"/>
              <a:t>Some commands are missing in LabVIEW driver</a:t>
            </a:r>
          </a:p>
          <a:p>
            <a:pPr lvl="1"/>
            <a:r>
              <a:rPr lang="en-US" altLang="ko-KR" sz="1800" dirty="0"/>
              <a:t>The driver should support most of the functions in the communication commands</a:t>
            </a:r>
          </a:p>
        </p:txBody>
      </p:sp>
    </p:spTree>
    <p:extLst>
      <p:ext uri="{BB962C8B-B14F-4D97-AF65-F5344CB8AC3E}">
        <p14:creationId xmlns:p14="http://schemas.microsoft.com/office/powerpoint/2010/main" val="60788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82A9D8-7282-48CC-9169-9781CACD5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B58B43-5D1D-4AAB-8A2F-45EEDB950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0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384597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422959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BAE </a:t>
            </a:r>
            <a:r>
              <a:rPr lang="en-US" altLang="ko-KR" dirty="0" err="1"/>
              <a:t>Seong</a:t>
            </a:r>
            <a:r>
              <a:rPr lang="en-US" altLang="ko-KR" dirty="0"/>
              <a:t> woo(</a:t>
            </a:r>
            <a:r>
              <a:rPr lang="ko-KR" altLang="en-US" dirty="0"/>
              <a:t>裵成友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seongwoo.bae@yokogawa.com</a:t>
            </a:r>
            <a:endParaRPr lang="en-US" altLang="ko-KR" dirty="0"/>
          </a:p>
          <a:p>
            <a:r>
              <a:rPr lang="en-US" altLang="ko-KR" dirty="0"/>
              <a:t>Birthday : 1980.05.03</a:t>
            </a:r>
          </a:p>
          <a:p>
            <a:r>
              <a:rPr lang="en-US" altLang="ko-KR" dirty="0"/>
              <a:t>Place of birth : Busan,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3872168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 programs to implement customer systems or services</a:t>
            </a:r>
          </a:p>
          <a:p>
            <a:r>
              <a:rPr lang="en-US" altLang="ko-KR" dirty="0"/>
              <a:t>Development Language : C++, C#, JAVA</a:t>
            </a:r>
          </a:p>
          <a:p>
            <a:endParaRPr lang="ko-KR" altLang="en-US" dirty="0"/>
          </a:p>
        </p:txBody>
      </p:sp>
      <p:pic>
        <p:nvPicPr>
          <p:cNvPr id="14" name="그림 13" descr="의류, 사람, 인간의 얼굴, 하늘이(가) 표시된 사진&#10;&#10;자동 생성된 설명">
            <a:extLst>
              <a:ext uri="{FF2B5EF4-FFF2-40B4-BE49-F238E27FC236}">
                <a16:creationId xmlns:a16="http://schemas.microsoft.com/office/drawing/2014/main" id="{65AC6D4E-AA3D-5036-C09C-191C856EC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4" y="1362456"/>
            <a:ext cx="1484472" cy="1899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39586"/>
            <a:ext cx="4306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Power Noise Simulator </a:t>
            </a:r>
          </a:p>
          <a:p>
            <a:r>
              <a:rPr lang="en-US" altLang="ko-KR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Samsung SDI</a:t>
            </a:r>
          </a:p>
          <a:p>
            <a:endParaRPr lang="en-US" altLang="ko-KR" dirty="0"/>
          </a:p>
          <a:p>
            <a:r>
              <a:rPr kumimoji="1" lang="en-US" altLang="ja-JP" dirty="0"/>
              <a:t>Battery TEST </a:t>
            </a:r>
            <a:r>
              <a:rPr kumimoji="1" lang="en-US" altLang="ko-KR" dirty="0"/>
              <a:t>system </a:t>
            </a:r>
          </a:p>
          <a:p>
            <a:r>
              <a:rPr kumimoji="1" lang="en-US" altLang="ja-JP" dirty="0"/>
              <a:t> 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Samsung SDI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Camera durability test system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LG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Innotek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Thermoelectric module and Peltier element efficiency and durability tester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Grid PV Simulator</a:t>
            </a:r>
          </a:p>
          <a:p>
            <a:pPr algn="l"/>
            <a:r>
              <a:rPr kumimoji="1" lang="en-US" altLang="ja-JP" dirty="0"/>
              <a:t>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/>
              </a:rPr>
              <a:t>anwha</a:t>
            </a:r>
            <a:endParaRPr kumimoji="1"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33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39205-BE99-8C6D-A272-7976969E7D3D}"/>
              </a:ext>
            </a:extLst>
          </p:cNvPr>
          <p:cNvSpPr txBox="1"/>
          <p:nvPr/>
        </p:nvSpPr>
        <p:spPr>
          <a:xfrm>
            <a:off x="1265327" y="2852303"/>
            <a:ext cx="47498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Spark plug System 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DL950-F-HK -</a:t>
            </a:r>
            <a:r>
              <a:rPr lang="en-US" altLang="ko-KR" dirty="0"/>
              <a:t> 5EA</a:t>
            </a:r>
          </a:p>
          <a:p>
            <a:pPr algn="l"/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720211 20MHz -15EA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C60 SFP+ - 5EA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700929 </a:t>
            </a:r>
            <a:r>
              <a:rPr lang="en-US" altLang="ko-KR" dirty="0"/>
              <a:t>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 V - 30EA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701933 </a:t>
            </a:r>
            <a:r>
              <a:rPr lang="en-US" altLang="ko-KR" dirty="0"/>
              <a:t>Current 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30A 50MHz - 5EA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76A4A-DCE1-16C3-CFC0-3812C400357B}"/>
              </a:ext>
            </a:extLst>
          </p:cNvPr>
          <p:cNvSpPr txBox="1"/>
          <p:nvPr/>
        </p:nvSpPr>
        <p:spPr>
          <a:xfrm>
            <a:off x="4511040" y="1000864"/>
            <a:ext cx="73963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YURA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TECH </a:t>
            </a:r>
            <a:endParaRPr lang="en-US" altLang="ko-KR" dirty="0"/>
          </a:p>
          <a:p>
            <a:r>
              <a:rPr lang="en-US" altLang="ko-KR" dirty="0"/>
              <a:t>auto parts manufacturer</a:t>
            </a:r>
          </a:p>
          <a:p>
            <a:r>
              <a:rPr lang="en-US" altLang="ko-KR" dirty="0"/>
              <a:t>(Major customers are </a:t>
            </a:r>
            <a:r>
              <a:rPr lang="en-US" altLang="ko-KR" sz="2000" b="1" dirty="0"/>
              <a:t>Hyundai/Kia Motors and Hyundai </a:t>
            </a:r>
            <a:r>
              <a:rPr lang="en-US" altLang="ko-KR" sz="2000" b="1" dirty="0" err="1"/>
              <a:t>Mobis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b="1" dirty="0"/>
              <a:t>DL950</a:t>
            </a:r>
            <a:r>
              <a:rPr lang="ko-KR" altLang="en-US" b="1" dirty="0"/>
              <a:t> </a:t>
            </a:r>
            <a:r>
              <a:rPr lang="en-US" altLang="ko-KR" b="1" dirty="0"/>
              <a:t>Sales volume – 6EA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1FF661-37FF-BBC4-7256-4075B945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9" y="1570400"/>
            <a:ext cx="2363305" cy="851485"/>
          </a:xfrm>
          <a:prstGeom prst="rect">
            <a:avLst/>
          </a:prstGeom>
        </p:spPr>
      </p:pic>
      <p:pic>
        <p:nvPicPr>
          <p:cNvPr id="7" name="Picture 4" descr="HorizontalLine">
            <a:extLst>
              <a:ext uri="{FF2B5EF4-FFF2-40B4-BE49-F238E27FC236}">
                <a16:creationId xmlns:a16="http://schemas.microsoft.com/office/drawing/2014/main" id="{D2153263-47B4-0001-5AD8-DDE66762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2197E-B446-6CB7-5340-A16FF019486A}"/>
              </a:ext>
            </a:extLst>
          </p:cNvPr>
          <p:cNvSpPr txBox="1"/>
          <p:nvPr/>
        </p:nvSpPr>
        <p:spPr>
          <a:xfrm>
            <a:off x="268605" y="84522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431FC-272B-E9B1-36AC-8F0A11AFED2C}"/>
              </a:ext>
            </a:extLst>
          </p:cNvPr>
          <p:cNvSpPr txBox="1"/>
          <p:nvPr/>
        </p:nvSpPr>
        <p:spPr>
          <a:xfrm>
            <a:off x="5931711" y="2826007"/>
            <a:ext cx="59854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Pre-charge Relay System </a:t>
            </a:r>
          </a:p>
          <a:p>
            <a:r>
              <a:rPr lang="en-US" altLang="ko-KR" dirty="0"/>
              <a:t>      DL950-F-HK/M1 - 1EA</a:t>
            </a:r>
          </a:p>
          <a:p>
            <a:r>
              <a:rPr lang="en-US" altLang="ko-KR" dirty="0"/>
              <a:t>      720268 1MS/s  - 5EA</a:t>
            </a:r>
          </a:p>
          <a:p>
            <a:r>
              <a:rPr lang="en-US" altLang="ko-KR" dirty="0"/>
              <a:t>      758933 Measurement  lead set - 3EA</a:t>
            </a:r>
          </a:p>
          <a:p>
            <a:r>
              <a:rPr lang="en-US" altLang="ko-KR" dirty="0"/>
              <a:t>      701904 1:1 Safety adapter lead - 3EA</a:t>
            </a:r>
          </a:p>
          <a:p>
            <a:r>
              <a:rPr lang="en-US" altLang="ko-KR" dirty="0"/>
              <a:t>      758921 Fork Terminal adapters - 6EA</a:t>
            </a:r>
          </a:p>
          <a:p>
            <a:r>
              <a:rPr lang="en-US" altLang="ko-KR" dirty="0"/>
              <a:t>      720256 4CH 10MS/s 12Bit Isolation Module - 1EA</a:t>
            </a:r>
          </a:p>
          <a:p>
            <a:r>
              <a:rPr lang="en-US" altLang="ko-KR" dirty="0"/>
              <a:t>      CT60 Current Transducer(60Apeak) - 3EA</a:t>
            </a:r>
          </a:p>
          <a:p>
            <a:r>
              <a:rPr lang="en-US" altLang="ko-KR" dirty="0"/>
              <a:t>      VZ20X -1EA</a:t>
            </a:r>
          </a:p>
          <a:p>
            <a:r>
              <a:rPr lang="en-US" altLang="ko-KR" dirty="0"/>
              <a:t>      701930  Current Probe -1EA</a:t>
            </a:r>
          </a:p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5841F4-82B0-6AD1-FA31-CC0F38943128}"/>
              </a:ext>
            </a:extLst>
          </p:cNvPr>
          <p:cNvSpPr/>
          <p:nvPr/>
        </p:nvSpPr>
        <p:spPr>
          <a:xfrm>
            <a:off x="4488180" y="10392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695D2-991A-1098-784F-C40B56E28077}"/>
              </a:ext>
            </a:extLst>
          </p:cNvPr>
          <p:cNvSpPr/>
          <p:nvPr/>
        </p:nvSpPr>
        <p:spPr>
          <a:xfrm>
            <a:off x="1253400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1198D0-CD8D-907F-A0A5-557A46539D64}"/>
              </a:ext>
            </a:extLst>
          </p:cNvPr>
          <p:cNvSpPr/>
          <p:nvPr/>
        </p:nvSpPr>
        <p:spPr>
          <a:xfrm>
            <a:off x="5917606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7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Load resistance: 10Mohm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Maximum voltage: 50kV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30CH normal operation and current level measurement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Group 5EA each and determine whether the ignition coil is operating by measuring the current of the entire group.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Provides 6 months of Hyundai Motor Company requirement waveform data storage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63DED-95C6-2F46-3F14-0935860F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2" r="9498"/>
          <a:stretch/>
        </p:blipFill>
        <p:spPr>
          <a:xfrm>
            <a:off x="1188721" y="3287134"/>
            <a:ext cx="3849623" cy="2694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BFA5A-15FE-0E84-16A6-AE5DE2D07A9A}"/>
              </a:ext>
            </a:extLst>
          </p:cNvPr>
          <p:cNvSpPr txBox="1"/>
          <p:nvPr/>
        </p:nvSpPr>
        <p:spPr>
          <a:xfrm>
            <a:off x="5780799" y="4261358"/>
            <a:ext cx="432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Nanum Square"/>
              </a:rPr>
              <a:t>The core driving device of an engine that generates high-voltage current to cause spark discharge inside the engine.</a:t>
            </a: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2087819" y="5867025"/>
            <a:ext cx="25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- Spark plug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20423-AAD3-1689-9B3E-B03FBE2FEABF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0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4C53B1-FB1E-4CAE-B83C-6788F7AEC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1" t="13146" r="52299" b="54050"/>
          <a:stretch/>
        </p:blipFill>
        <p:spPr>
          <a:xfrm>
            <a:off x="925692" y="1680901"/>
            <a:ext cx="5573533" cy="39540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7022592" y="1193804"/>
            <a:ext cx="5169407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Waveform display(2M Sampling, Point-Point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2us 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 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- Reading by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Normal range normal display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Over display outside normal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Range: User configurable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2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5" name="그림 4" descr="텍스트, 전자제품, 기계, 컴퓨터이(가) 표시된 사진&#10;&#10;자동 생성된 설명">
            <a:extLst>
              <a:ext uri="{FF2B5EF4-FFF2-40B4-BE49-F238E27FC236}">
                <a16:creationId xmlns:a16="http://schemas.microsoft.com/office/drawing/2014/main" id="{5E4B1FB1-20DC-A978-8481-00DBE255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469" y="2250037"/>
            <a:ext cx="3725900" cy="2794425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D70DAB3-0F71-E424-193B-7B06F501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26" y="1827591"/>
            <a:ext cx="7327392" cy="3834324"/>
          </a:xfrm>
          <a:prstGeom prst="rect">
            <a:avLst/>
          </a:prstGeom>
        </p:spPr>
      </p:pic>
      <p:pic>
        <p:nvPicPr>
          <p:cNvPr id="8" name="Picture 4" descr="HorizontalLine">
            <a:extLst>
              <a:ext uri="{FF2B5EF4-FFF2-40B4-BE49-F238E27FC236}">
                <a16:creationId xmlns:a16="http://schemas.microsoft.com/office/drawing/2014/main" id="{27F485C2-C75D-D519-A6C2-5B721FF5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1B069-1AE6-2F10-E598-4C14A6C6D2AC}"/>
              </a:ext>
            </a:extLst>
          </p:cNvPr>
          <p:cNvSpPr txBox="1"/>
          <p:nvPr/>
        </p:nvSpPr>
        <p:spPr>
          <a:xfrm>
            <a:off x="284567" y="899428"/>
            <a:ext cx="55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Drive photos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2512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9" name="그림 8" descr="텍스트, 실내, 벽, 전자이(가) 표시된 사진&#10;&#10;자동 생성된 설명">
            <a:extLst>
              <a:ext uri="{FF2B5EF4-FFF2-40B4-BE49-F238E27FC236}">
                <a16:creationId xmlns:a16="http://schemas.microsoft.com/office/drawing/2014/main" id="{C99EAAF4-8A03-DD36-3C2C-52A5AD538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502" y="2051156"/>
            <a:ext cx="3798712" cy="2849034"/>
          </a:xfrm>
          <a:prstGeom prst="rect">
            <a:avLst/>
          </a:prstGeom>
        </p:spPr>
      </p:pic>
      <p:pic>
        <p:nvPicPr>
          <p:cNvPr id="11" name="그림 10" descr="실내, 텍스트, 기계, 공학이(가) 표시된 사진&#10;&#10;자동 생성된 설명">
            <a:extLst>
              <a:ext uri="{FF2B5EF4-FFF2-40B4-BE49-F238E27FC236}">
                <a16:creationId xmlns:a16="http://schemas.microsoft.com/office/drawing/2014/main" id="{C3614F06-8340-B2F7-26F5-06DEE8F2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32736" y="2004482"/>
            <a:ext cx="3798713" cy="2849035"/>
          </a:xfrm>
          <a:prstGeom prst="rect">
            <a:avLst/>
          </a:prstGeom>
        </p:spPr>
      </p:pic>
      <p:pic>
        <p:nvPicPr>
          <p:cNvPr id="13" name="그림 12" descr="공학, 기계, 전기 배선, 비행기이(가) 표시된 사진&#10;&#10;자동 생성된 설명">
            <a:extLst>
              <a:ext uri="{FF2B5EF4-FFF2-40B4-BE49-F238E27FC236}">
                <a16:creationId xmlns:a16="http://schemas.microsoft.com/office/drawing/2014/main" id="{A01388D8-DDE2-7FE3-66F9-E9A0CB220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73668" y="1902039"/>
            <a:ext cx="3969132" cy="2976849"/>
          </a:xfrm>
          <a:prstGeom prst="rect">
            <a:avLst/>
          </a:prstGeom>
        </p:spPr>
      </p:pic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722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algn="l" fontAlgn="ctr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DC up to 24V (voltage programming)</a:t>
            </a:r>
          </a:p>
          <a:p>
            <a:pPr algn="l" fontAlgn="ctr"/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3Ch (up to 50A expected when controlled simultaneously) or 6Ch (up to 100A expected)</a:t>
            </a:r>
            <a:endParaRPr lang="en-US" altLang="ko-KR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Monitoring, data storage, operation On/Off repeat control, overcurrent/high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temperature alarm function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Voltage operation control required according to each temperature and humidity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chamber pattern section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en-US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1365442" y="5634958"/>
            <a:ext cx="300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– Pre-Charge Relay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A9398-2859-C73C-72DF-7344EF811F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99"/>
          <a:stretch/>
        </p:blipFill>
        <p:spPr>
          <a:xfrm>
            <a:off x="535619" y="3693830"/>
            <a:ext cx="2190945" cy="15098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8734DA-D2F0-D152-5BC6-C4F6882E3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94"/>
          <a:stretch/>
        </p:blipFill>
        <p:spPr>
          <a:xfrm>
            <a:off x="3047570" y="3673644"/>
            <a:ext cx="1533574" cy="1813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75A52-D40F-D16C-1B4D-C245098A67DE}"/>
              </a:ext>
            </a:extLst>
          </p:cNvPr>
          <p:cNvSpPr txBox="1"/>
          <p:nvPr/>
        </p:nvSpPr>
        <p:spPr>
          <a:xfrm>
            <a:off x="5290252" y="3980016"/>
            <a:ext cx="622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Key components that connect and disconnect electric vehicle (EV) batteries and inverters/chargers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79C3AD-D6EE-08C1-37AE-1DB0A4D8B749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93267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db29ff9-328f-40bc-bdc5-3c7b0421d507}" enabled="1" method="Standard" siteId="{0da2a83b-13d9-4a35-965f-ec53a220ed9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11873</TotalTime>
  <Words>4179</Words>
  <Application>Microsoft Office PowerPoint</Application>
  <PresentationFormat>와이드스크린</PresentationFormat>
  <Paragraphs>688</Paragraphs>
  <Slides>28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-apple-system</vt:lpstr>
      <vt:lpstr>Helvetica Neue</vt:lpstr>
      <vt:lpstr>Meiryo UI</vt:lpstr>
      <vt:lpstr>Nanum Square</vt:lpstr>
      <vt:lpstr>NotoSansCJKkr</vt:lpstr>
      <vt:lpstr>se-nanumgothic</vt:lpstr>
      <vt:lpstr>游ゴシック</vt:lpstr>
      <vt:lpstr>굴림</vt:lpstr>
      <vt:lpstr>맑은 고딕</vt:lpstr>
      <vt:lpstr>맑은 고딕</vt:lpstr>
      <vt:lpstr>Arial</vt:lpstr>
      <vt:lpstr>Roboto</vt:lpstr>
      <vt:lpstr>Wingdings</vt:lpstr>
      <vt:lpstr>Yokogawa_Template_Standard</vt:lpstr>
      <vt:lpstr>Top Gun Project DL950 Success Stories</vt:lpstr>
      <vt:lpstr>T&amp;M System Dept. Organizations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Mechanical &amp; Environment Test, 2EA</vt:lpstr>
      <vt:lpstr>Durability Test, 1EA</vt:lpstr>
      <vt:lpstr>DL950 Success Stories</vt:lpstr>
      <vt:lpstr>DL950 Success Stories</vt:lpstr>
      <vt:lpstr>Expectations for DL950</vt:lpstr>
      <vt:lpstr>Sales opportunity of DL950</vt:lpstr>
      <vt:lpstr>Request for YMI Product (Sales)</vt:lpstr>
      <vt:lpstr>Request for YMI Product (Sales)</vt:lpstr>
      <vt:lpstr>Request for YMI Product (Engineer)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Noh, YoungGu(younggu.noh@yokogawa.com)</dc:creator>
  <cp:lastModifiedBy>Jung, SeungBae(seungbae.jung@yokogawa.com)</cp:lastModifiedBy>
  <cp:revision>974</cp:revision>
  <cp:lastPrinted>2023-08-22T03:57:14Z</cp:lastPrinted>
  <dcterms:created xsi:type="dcterms:W3CDTF">2022-01-24T05:04:11Z</dcterms:created>
  <dcterms:modified xsi:type="dcterms:W3CDTF">2025-02-10T08:45:32Z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2023-08-22T04:55:51Z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b884a7de-873f-46ed-8cdd-8e09dbe114d3</vt:lpwstr>
  </property>
  <property fmtid="{D5CDD505-2E9C-101B-9397-08002B2CF9AE}" pid="8" name="MSIP_Label_69b5a962-1a7a-4bf8-819d-07a170110954_ContentBits">
    <vt:lpwstr>0</vt:lpwstr>
  </property>
</Properties>
</file>